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88" r:id="rId3"/>
    <p:sldId id="257" r:id="rId4"/>
    <p:sldId id="270" r:id="rId5"/>
    <p:sldId id="269" r:id="rId6"/>
    <p:sldId id="289" r:id="rId7"/>
    <p:sldId id="265" r:id="rId8"/>
    <p:sldId id="263" r:id="rId9"/>
    <p:sldId id="285" r:id="rId10"/>
    <p:sldId id="275" r:id="rId11"/>
    <p:sldId id="264" r:id="rId12"/>
    <p:sldId id="266" r:id="rId13"/>
    <p:sldId id="262" r:id="rId14"/>
    <p:sldId id="267" r:id="rId15"/>
    <p:sldId id="268" r:id="rId16"/>
    <p:sldId id="276" r:id="rId17"/>
    <p:sldId id="301" r:id="rId18"/>
    <p:sldId id="303" r:id="rId19"/>
    <p:sldId id="302" r:id="rId20"/>
    <p:sldId id="304" r:id="rId21"/>
    <p:sldId id="305" r:id="rId22"/>
    <p:sldId id="259" r:id="rId23"/>
    <p:sldId id="286" r:id="rId24"/>
    <p:sldId id="287" r:id="rId25"/>
    <p:sldId id="260" r:id="rId26"/>
    <p:sldId id="278" r:id="rId27"/>
    <p:sldId id="290" r:id="rId28"/>
    <p:sldId id="279" r:id="rId29"/>
    <p:sldId id="277" r:id="rId30"/>
    <p:sldId id="274" r:id="rId31"/>
    <p:sldId id="273" r:id="rId32"/>
    <p:sldId id="294" r:id="rId33"/>
    <p:sldId id="313" r:id="rId34"/>
    <p:sldId id="295" r:id="rId35"/>
    <p:sldId id="296" r:id="rId36"/>
    <p:sldId id="297" r:id="rId37"/>
    <p:sldId id="291" r:id="rId38"/>
    <p:sldId id="298" r:id="rId39"/>
    <p:sldId id="272" r:id="rId40"/>
    <p:sldId id="283" r:id="rId41"/>
    <p:sldId id="307" r:id="rId42"/>
    <p:sldId id="311" r:id="rId43"/>
    <p:sldId id="312" r:id="rId44"/>
    <p:sldId id="284" r:id="rId45"/>
    <p:sldId id="300" r:id="rId46"/>
    <p:sldId id="308" r:id="rId47"/>
    <p:sldId id="282" r:id="rId48"/>
    <p:sldId id="306" r:id="rId49"/>
    <p:sldId id="309" r:id="rId50"/>
    <p:sldId id="281" r:id="rId51"/>
    <p:sldId id="258" r:id="rId52"/>
    <p:sldId id="310" r:id="rId53"/>
    <p:sldId id="280" r:id="rId54"/>
    <p:sldId id="314" r:id="rId55"/>
    <p:sldId id="29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04FB73-95BD-B8E1-ECC2-45A974981010}" name="Ledesma, Leighton Joseph" initials="LLJ" userId="S::Leighton.Ledesma@coyotes.usd.edu::837635b1-c619-46c4-86d6-d9934965563a" providerId="AD"/>
  <p188:author id="{6BB88479-6BD5-DD85-1BD4-398E00DF503C}" name="Leighton Ledesma" initials="LL" userId="4b43d3d28e064ca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2F03"/>
    <a:srgbClr val="AF96B7"/>
    <a:srgbClr val="FF9A00"/>
    <a:srgbClr val="D0FECF"/>
    <a:srgbClr val="5DA662"/>
    <a:srgbClr val="7DF066"/>
    <a:srgbClr val="39616C"/>
    <a:srgbClr val="94C47D"/>
    <a:srgbClr val="5CB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17" autoAdjust="0"/>
  </p:normalViewPr>
  <p:slideViewPr>
    <p:cSldViewPr snapToGrid="0">
      <p:cViewPr varScale="1">
        <p:scale>
          <a:sx n="101" d="100"/>
          <a:sy n="101" d="100"/>
        </p:scale>
        <p:origin x="14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C069E-BB1F-433E-862A-444A3445193A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092D3-B575-44D6-B402-E4853308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8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satisfied with their model because it doesn’t tell the whole story of what we know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3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cotreatment with a CB1R agonist and a dopaminergic D2R agonist increased cAMP levels in striatal neurons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34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Pearson’s correlation coefficients were calculated as the overlapping fluorescent signals of either CB1R and OX1R, or CB1R and OX2R in cell bodies of DAPI-stained nuclei</a:t>
            </a:r>
          </a:p>
          <a:p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76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44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6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88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12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0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paper demonstrates this is not fear extinction is mediated by another Cb receptor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13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05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Summers Robertson en al 2017 displaying high expression of Cb2 in mice that used the running wheel before running the SAM, displaying exercise effects on the endocannabinoid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6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paper in the title put together this graph based on a literature review of eCb in brain development of rats </a:t>
            </a:r>
          </a:p>
          <a:p>
            <a:r>
              <a:rPr lang="en-US" dirty="0"/>
              <a:t>No Y axis so its presumed as concentration of the protein from multiple studies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27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Summers Robertson en al 2017 displaying high expression of Cb2 Correlates with anxiogenic behavior vs anxiolytic behavior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37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3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05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92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8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Y axis so its presumed as concentration of the protein from multiple studies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AEA shares many properties with THC, and acts as a partial agonist of CB</a:t>
            </a:r>
            <a:r>
              <a:rPr lang="en-US" b="0" i="0" baseline="-2500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1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and as a weak partial agonist/antagonist of CB</a:t>
            </a:r>
            <a:r>
              <a:rPr lang="en-US" b="0" i="0" baseline="-2500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2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9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94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8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from fear extinction were expressed as percentage of freezing behavior and as area under the curve (AUC). AUC was calculated by using a standard trapezoid method, AUC = [0.5 × (B1 + B2) × h] + [0.5 × (B2 + B3) × h] + … [0.5 × (Bn+ Bn+1) × h], where Bn were the percentage of freezing behavior for each mouse and h was the time (days) passed between the consecutive measurements. Biochemical studies were carried out after the second extinction trial.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56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5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092D3-B575-44D6-B402-E485330891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03D7-2350-9B53-8C74-890B9E595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ACEDD-3E20-3EE8-5F99-F48D3B386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08868-ABB7-A59D-B6E6-B359E01A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3F7-20AF-4326-87DA-ADF7F31063A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123E9-9A2B-DD0F-74FE-60146667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E6309-82CA-BBB9-ABB8-C39DC195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02AF-4C23-4501-9A85-9AEAB3308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0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1EECD-B2DF-F8F3-EDE9-38B62270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31489-C9F7-BAEE-6876-30FD7409A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C95EB-C20D-80F3-8985-8B5D20B8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3F7-20AF-4326-87DA-ADF7F31063A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CC6A0-AB77-69FE-5D5A-C8ECBE99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EB28A-9F45-D8E8-AC84-254292A2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02AF-4C23-4501-9A85-9AEAB3308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3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AD6B4C-5A73-D074-711E-32258F36D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77047-F2F5-BA09-FCB8-27BC50586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47967-DD95-0144-5007-5A167D24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3F7-20AF-4326-87DA-ADF7F31063A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3949D-2E3A-67AF-53F1-6B5774B5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74D14-08D8-2573-47DE-0E29BB51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02AF-4C23-4501-9A85-9AEAB3308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7F5F-00D3-91E9-55ED-957E5174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6E11-A5BC-FC1C-84A2-CCA5CD41A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F796F-44A7-173A-E6BD-02FBDFEE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3F7-20AF-4326-87DA-ADF7F31063A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D7945-DA80-263F-4AFE-B9404256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965E9-441A-1E95-C7FA-54BE0DEF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02AF-4C23-4501-9A85-9AEAB3308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8497-39E2-510C-7F05-F5C24050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62CD5-D0FF-9294-F712-BC2048E73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665F6-79D2-B61A-9445-FE445459F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3F7-20AF-4326-87DA-ADF7F31063A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85B5-8DB8-D2FC-0827-6E8D6ACB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BFD95-8A42-9FAC-29F1-3414501C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02AF-4C23-4501-9A85-9AEAB3308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D5F2-8E51-714C-E31B-14C48323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D6719-1F9B-EF6A-C4FA-B60101643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F426A-C7F7-A0E1-C41C-9617C104F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FCA37-3C02-DA15-D532-4048D187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3F7-20AF-4326-87DA-ADF7F31063A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4B3AF-7991-164B-14DA-A410547A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9028C-65C2-FB9D-F622-7981262B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02AF-4C23-4501-9A85-9AEAB3308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7E378-D52E-90B6-3833-431C1101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7401E-B081-7830-0CAE-D60DB67F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D4E52-0AF1-BCFE-F952-6C0C7BC0B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73BC8-CFC2-B98B-AC16-BDFF1F612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FE58B-BA8C-245E-ACA0-74FE21277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906F0-0A43-AF24-CDD0-6D67F687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3F7-20AF-4326-87DA-ADF7F31063A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B990BA-509E-1BC0-A37B-6FBD5F2D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12D9E4-8EC3-749A-C920-7D433151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02AF-4C23-4501-9A85-9AEAB3308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4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C36F-8655-74BD-0BF4-D690E9C9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DC01B-94FA-3607-ACA9-5D07352E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3F7-20AF-4326-87DA-ADF7F31063A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31C3D-A025-6095-B8F1-928600D8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3C224-31A6-A5EF-F4BD-57B582B4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02AF-4C23-4501-9A85-9AEAB3308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3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0E387-ACB8-027B-A7BC-914BC395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3F7-20AF-4326-87DA-ADF7F31063A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71CC5-7467-C26E-882F-79815EC92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479A4-1D90-29CA-042F-CDFA4586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02AF-4C23-4501-9A85-9AEAB3308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9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0498-F836-974B-42AC-16B8D856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0EF09-E8E2-5B5C-7C9F-3ED5A312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70622-9050-5772-1B1F-F1F54BC8E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B0E22-9EF3-9027-098E-E72687F1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3F7-20AF-4326-87DA-ADF7F31063A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6111-6C5B-7C14-F948-4FBFB07D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43067-D009-0507-DF2E-C3E80A73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02AF-4C23-4501-9A85-9AEAB3308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1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B3D1-58F6-2FF9-3A4B-9E27FE15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ACC7D-3D93-4C48-7D94-F7A5973F7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09949-FA19-7D31-8D64-34A6BB09F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15C6E-0D41-E0A6-525B-AC9459C58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3F7-20AF-4326-87DA-ADF7F31063A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9CC67-663C-CE1B-769E-4464BD9E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2D1B8-78DC-1ACE-CE35-14B0E373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02AF-4C23-4501-9A85-9AEAB3308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4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ECD87-AB47-E3B1-CD11-C87C9213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B5322-A041-7209-34CC-87661D61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BB8C3-56C6-C60B-C3C2-B4903C0F4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FCB3F7-20AF-4326-87DA-ADF7F31063A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8009E-ED20-0948-049D-8E6004EE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887A8-7729-B0B2-C243-3C4B0386F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D902AF-4C23-4501-9A85-9AEAB3308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neurosci.org/content/17/4/122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271436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271436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aos_theo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esearchgate.net/publication/342734248_CHAOS_THEORY_AND_ITS_APPLICATIONS_IN_OUR_REAL_LIF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7404216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006295210001553?via%3Dihub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pp201714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ciencedirect.com/science/article/abs/pii/S0006295210001553?via%3Dihub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ture.com/articles/npp2017143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271436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neurosci.org/content/17/4/122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neurosci.org/content/17/4/122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BFB93-A70F-6EF2-87EC-D21156ABC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25" y="852855"/>
            <a:ext cx="11296650" cy="2387600"/>
          </a:xfrm>
        </p:spPr>
        <p:txBody>
          <a:bodyPr anchor="ctr">
            <a:normAutofit/>
          </a:bodyPr>
          <a:lstStyle/>
          <a:p>
            <a:r>
              <a:rPr lang="en-US" sz="12000" dirty="0">
                <a:solidFill>
                  <a:srgbClr val="00B0F0"/>
                </a:solidFill>
                <a:latin typeface="Edwardian Script ITC" panose="030303020407070D0804" pitchFamily="66" charset="0"/>
              </a:rPr>
              <a:t>Peace</a:t>
            </a:r>
            <a:r>
              <a:rPr lang="en-US" sz="12000" dirty="0">
                <a:solidFill>
                  <a:schemeClr val="bg1"/>
                </a:solidFill>
              </a:rPr>
              <a:t> </a:t>
            </a:r>
            <a:r>
              <a:rPr lang="en-US" sz="96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>
                <a:solidFill>
                  <a:srgbClr val="C00000"/>
                </a:solidFill>
                <a:latin typeface="Old English Text MT" panose="03040902040508030806" pitchFamily="66" charset="0"/>
              </a:rPr>
              <a:t>Chaos</a:t>
            </a:r>
            <a:r>
              <a:rPr lang="en-US" sz="10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B5D90-33C3-2181-303A-60F32AB93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880" y="4759476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Leighton Ledesma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BIOL 792 Topics: Brain Stress Circuitries: Orexin Connections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5 April 2024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62215-7CBB-C8AC-2994-C2470058F608}"/>
              </a:ext>
            </a:extLst>
          </p:cNvPr>
          <p:cNvSpPr txBox="1"/>
          <p:nvPr/>
        </p:nvSpPr>
        <p:spPr>
          <a:xfrm>
            <a:off x="691130" y="967233"/>
            <a:ext cx="6813176" cy="3170099"/>
          </a:xfrm>
          <a:prstGeom prst="rect">
            <a:avLst/>
          </a:prstGeom>
          <a:noFill/>
          <a:effectLst>
            <a:glow rad="1905000">
              <a:schemeClr val="accent5">
                <a:satMod val="175000"/>
                <a:alpha val="83000"/>
              </a:schemeClr>
            </a:glow>
          </a:effectLst>
          <a:scene3d>
            <a:camera prst="orthographicFront">
              <a:rot lat="19010888" lon="17197609" rev="4579120"/>
            </a:camera>
            <a:lightRig rig="threePt" dir="t"/>
          </a:scene3d>
          <a:sp3d z="-25400"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Piece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63893E7-0C52-2040-1F04-A7B4289FB1E6}"/>
              </a:ext>
            </a:extLst>
          </p:cNvPr>
          <p:cNvSpPr txBox="1">
            <a:spLocks/>
          </p:cNvSpPr>
          <p:nvPr/>
        </p:nvSpPr>
        <p:spPr>
          <a:xfrm>
            <a:off x="2076450" y="3104435"/>
            <a:ext cx="8334375" cy="1546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Complex Relationship Between Orexin &amp; the Endocannabinoid System </a:t>
            </a:r>
          </a:p>
        </p:txBody>
      </p:sp>
    </p:spTree>
    <p:extLst>
      <p:ext uri="{BB962C8B-B14F-4D97-AF65-F5344CB8AC3E}">
        <p14:creationId xmlns:p14="http://schemas.microsoft.com/office/powerpoint/2010/main" val="336566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AE2E7E-A152-642B-2CFD-04D448A9D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0"/>
            <a:ext cx="386715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BE9508-48AC-C3E7-71E1-4F24BCB0CFA1}"/>
              </a:ext>
            </a:extLst>
          </p:cNvPr>
          <p:cNvSpPr/>
          <p:nvPr/>
        </p:nvSpPr>
        <p:spPr>
          <a:xfrm>
            <a:off x="6531429" y="1384663"/>
            <a:ext cx="853440" cy="496388"/>
          </a:xfrm>
          <a:prstGeom prst="ellipse">
            <a:avLst/>
          </a:prstGeom>
          <a:solidFill>
            <a:srgbClr val="00206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F1BAE-EAEF-195D-D5FD-5C76BDBED079}"/>
              </a:ext>
            </a:extLst>
          </p:cNvPr>
          <p:cNvSpPr txBox="1"/>
          <p:nvPr/>
        </p:nvSpPr>
        <p:spPr>
          <a:xfrm>
            <a:off x="6297282" y="2355011"/>
            <a:ext cx="1544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works independent from Ca2+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4DEF6-CF61-9CCE-342D-A5D18E4B1A62}"/>
              </a:ext>
            </a:extLst>
          </p:cNvPr>
          <p:cNvSpPr txBox="1"/>
          <p:nvPr/>
        </p:nvSpPr>
        <p:spPr>
          <a:xfrm>
            <a:off x="8238309" y="1481578"/>
            <a:ext cx="39536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Ca2+ also stimulates  PLD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58438-5458-D534-26FC-B5E784F15D4E}"/>
              </a:ext>
            </a:extLst>
          </p:cNvPr>
          <p:cNvSpPr txBox="1"/>
          <p:nvPr/>
        </p:nvSpPr>
        <p:spPr>
          <a:xfrm>
            <a:off x="6642341" y="5451896"/>
            <a:ext cx="62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64388D-18F2-A814-3BF3-C280D54935AB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7384869" y="1632857"/>
            <a:ext cx="12700" cy="3539507"/>
          </a:xfrm>
          <a:prstGeom prst="curvedConnector4">
            <a:avLst>
              <a:gd name="adj1" fmla="val 7121929"/>
              <a:gd name="adj2" fmla="val 84444"/>
            </a:avLst>
          </a:prstGeom>
          <a:ln w="508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3CD512-BB52-89C6-63EA-86D41F9F306C}"/>
              </a:ext>
            </a:extLst>
          </p:cNvPr>
          <p:cNvSpPr txBox="1"/>
          <p:nvPr/>
        </p:nvSpPr>
        <p:spPr>
          <a:xfrm>
            <a:off x="17924" y="5282619"/>
            <a:ext cx="41445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5DA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PLD cleaves </a:t>
            </a:r>
            <a:r>
              <a:rPr lang="en-US" sz="3200" dirty="0" err="1">
                <a:solidFill>
                  <a:srgbClr val="5DA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NaPE</a:t>
            </a:r>
            <a:r>
              <a:rPr lang="en-US" sz="3200" dirty="0">
                <a:solidFill>
                  <a:srgbClr val="5DA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freeing anandamide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6956B-EC7F-1895-E3B1-3D0DF3665DF7}"/>
              </a:ext>
            </a:extLst>
          </p:cNvPr>
          <p:cNvSpPr txBox="1"/>
          <p:nvPr/>
        </p:nvSpPr>
        <p:spPr>
          <a:xfrm>
            <a:off x="7970044" y="6581001"/>
            <a:ext cx="33551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https://www.jneurosci.org/content/17/4/1226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794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B00B7F-EB08-C908-D2B2-1876E295F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" t="70730" r="1018"/>
          <a:stretch/>
        </p:blipFill>
        <p:spPr>
          <a:xfrm>
            <a:off x="148856" y="2305323"/>
            <a:ext cx="11919097" cy="237553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2B35B8E-1364-235C-9C20-1E9EF50FAB3F}"/>
              </a:ext>
            </a:extLst>
          </p:cNvPr>
          <p:cNvSpPr/>
          <p:nvPr/>
        </p:nvSpPr>
        <p:spPr>
          <a:xfrm>
            <a:off x="1132114" y="4345577"/>
            <a:ext cx="496389" cy="348342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AA2059-F760-D942-FCCF-448EF64E4EA3}"/>
              </a:ext>
            </a:extLst>
          </p:cNvPr>
          <p:cNvSpPr/>
          <p:nvPr/>
        </p:nvSpPr>
        <p:spPr>
          <a:xfrm>
            <a:off x="7006045" y="4341223"/>
            <a:ext cx="753292" cy="348342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98379-7D11-9BAF-7B9A-5E9202329339}"/>
              </a:ext>
            </a:extLst>
          </p:cNvPr>
          <p:cNvSpPr/>
          <p:nvPr/>
        </p:nvSpPr>
        <p:spPr>
          <a:xfrm>
            <a:off x="2629989" y="5660571"/>
            <a:ext cx="4258492" cy="8447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C33520-F95C-4C0C-C428-66EA9626866E}"/>
              </a:ext>
            </a:extLst>
          </p:cNvPr>
          <p:cNvCxnSpPr>
            <a:stCxn id="3" idx="4"/>
          </p:cNvCxnSpPr>
          <p:nvPr/>
        </p:nvCxnSpPr>
        <p:spPr>
          <a:xfrm>
            <a:off x="1380309" y="4693919"/>
            <a:ext cx="1232262" cy="95794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620CF6-F8AB-6182-D3C0-67E6D402FBC8}"/>
              </a:ext>
            </a:extLst>
          </p:cNvPr>
          <p:cNvCxnSpPr>
            <a:stCxn id="4" idx="4"/>
          </p:cNvCxnSpPr>
          <p:nvPr/>
        </p:nvCxnSpPr>
        <p:spPr>
          <a:xfrm flipH="1">
            <a:off x="6879771" y="4689565"/>
            <a:ext cx="502920" cy="98842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763C2C3-9648-DD10-89FD-76F2DD9C9FFA}"/>
              </a:ext>
            </a:extLst>
          </p:cNvPr>
          <p:cNvSpPr/>
          <p:nvPr/>
        </p:nvSpPr>
        <p:spPr>
          <a:xfrm>
            <a:off x="1105988" y="4345577"/>
            <a:ext cx="496389" cy="348342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AB3E30-6CFF-1A4A-2293-79E96A316D7A}"/>
              </a:ext>
            </a:extLst>
          </p:cNvPr>
          <p:cNvSpPr/>
          <p:nvPr/>
        </p:nvSpPr>
        <p:spPr>
          <a:xfrm>
            <a:off x="6979919" y="4341223"/>
            <a:ext cx="753292" cy="348342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B3F5F8-9F33-C8A7-D22F-B91A8DFF134F}"/>
              </a:ext>
            </a:extLst>
          </p:cNvPr>
          <p:cNvCxnSpPr>
            <a:stCxn id="11" idx="4"/>
          </p:cNvCxnSpPr>
          <p:nvPr/>
        </p:nvCxnSpPr>
        <p:spPr>
          <a:xfrm flipH="1">
            <a:off x="6853645" y="4689565"/>
            <a:ext cx="502920" cy="98842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57A51B-BDB0-F81A-65A8-D424D1B3ED6A}"/>
              </a:ext>
            </a:extLst>
          </p:cNvPr>
          <p:cNvSpPr txBox="1"/>
          <p:nvPr/>
        </p:nvSpPr>
        <p:spPr>
          <a:xfrm>
            <a:off x="2257425" y="863084"/>
            <a:ext cx="1990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5DA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URB597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7DD3B9-48C1-388B-AD9F-DC1F75C9F32B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252788" y="1509415"/>
            <a:ext cx="0" cy="728960"/>
          </a:xfrm>
          <a:prstGeom prst="straightConnector1">
            <a:avLst/>
          </a:prstGeom>
          <a:ln w="98425" cap="flat" cmpd="sng">
            <a:solidFill>
              <a:srgbClr val="FF0000"/>
            </a:solidFill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755223-D0E0-513D-AB95-F1A123B9F402}"/>
              </a:ext>
            </a:extLst>
          </p:cNvPr>
          <p:cNvCxnSpPr>
            <a:cxnSpLocks/>
          </p:cNvCxnSpPr>
          <p:nvPr/>
        </p:nvCxnSpPr>
        <p:spPr>
          <a:xfrm>
            <a:off x="2981325" y="2238375"/>
            <a:ext cx="51435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F9CD32F-75A2-6014-AF75-DA4B15B515A4}"/>
              </a:ext>
            </a:extLst>
          </p:cNvPr>
          <p:cNvSpPr txBox="1"/>
          <p:nvPr/>
        </p:nvSpPr>
        <p:spPr>
          <a:xfrm>
            <a:off x="371475" y="229285"/>
            <a:ext cx="11506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5DA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Degradation of Anandamide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89DDB7-B99C-2934-9D59-9E3F50253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30" t="54722" r="37047" b="30107"/>
          <a:stretch/>
        </p:blipFill>
        <p:spPr>
          <a:xfrm>
            <a:off x="4371975" y="1076326"/>
            <a:ext cx="3414223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68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B00B7F-EB08-C908-D2B2-1876E295F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" y="0"/>
            <a:ext cx="1030224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F83AC-C921-B7ED-3280-C47CEBA456DD}"/>
              </a:ext>
            </a:extLst>
          </p:cNvPr>
          <p:cNvSpPr txBox="1"/>
          <p:nvPr/>
        </p:nvSpPr>
        <p:spPr>
          <a:xfrm>
            <a:off x="7556765" y="458003"/>
            <a:ext cx="39681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200" dirty="0"/>
              <a:t>Oleoylethanolamide</a:t>
            </a:r>
          </a:p>
          <a:p>
            <a:pPr lvl="1"/>
            <a:r>
              <a:rPr lang="en-US" sz="2200" dirty="0"/>
              <a:t>Palmitoylethanolamide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4E6D4-B040-2136-276E-E05ECE2296A8}"/>
              </a:ext>
            </a:extLst>
          </p:cNvPr>
          <p:cNvSpPr txBox="1"/>
          <p:nvPr/>
        </p:nvSpPr>
        <p:spPr>
          <a:xfrm>
            <a:off x="6245225" y="377276"/>
            <a:ext cx="71437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NAT</a:t>
            </a:r>
          </a:p>
          <a:p>
            <a:r>
              <a:rPr lang="en-US" sz="1500" dirty="0">
                <a:solidFill>
                  <a:schemeClr val="bg1"/>
                </a:solidFill>
              </a:rPr>
              <a:t>iNAT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A1B784-F0BE-F6EC-E0EE-18FAC0F94DE3}"/>
              </a:ext>
            </a:extLst>
          </p:cNvPr>
          <p:cNvCxnSpPr>
            <a:cxnSpLocks/>
          </p:cNvCxnSpPr>
          <p:nvPr/>
        </p:nvCxnSpPr>
        <p:spPr>
          <a:xfrm>
            <a:off x="6909758" y="672860"/>
            <a:ext cx="1197922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1B26E9-2EB4-1400-BFAD-15FE262836BC}"/>
              </a:ext>
            </a:extLst>
          </p:cNvPr>
          <p:cNvCxnSpPr>
            <a:cxnSpLocks/>
          </p:cNvCxnSpPr>
          <p:nvPr/>
        </p:nvCxnSpPr>
        <p:spPr>
          <a:xfrm>
            <a:off x="6918325" y="730250"/>
            <a:ext cx="1180646" cy="21898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D6766B-7E7E-F526-0713-345A748FF95F}"/>
              </a:ext>
            </a:extLst>
          </p:cNvPr>
          <p:cNvSpPr txBox="1"/>
          <p:nvPr/>
        </p:nvSpPr>
        <p:spPr>
          <a:xfrm>
            <a:off x="4423954" y="0"/>
            <a:ext cx="411044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hosphatidylethanolamine (PE)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AE464-F457-D80B-84AA-F93730F67227}"/>
              </a:ext>
            </a:extLst>
          </p:cNvPr>
          <p:cNvSpPr txBox="1"/>
          <p:nvPr/>
        </p:nvSpPr>
        <p:spPr>
          <a:xfrm>
            <a:off x="7929339" y="4535955"/>
            <a:ext cx="34566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https://www.ncbi.nlm.nih.gov/pmc/articles/PMC6271436/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2523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7867916-6183-717E-67A8-D838EF1AA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6" r="318" b="50032"/>
          <a:stretch/>
        </p:blipFill>
        <p:spPr>
          <a:xfrm>
            <a:off x="160596" y="974616"/>
            <a:ext cx="11897832" cy="4458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D7F1D3-EDDF-5877-1D40-52F5F06D36F4}"/>
              </a:ext>
            </a:extLst>
          </p:cNvPr>
          <p:cNvSpPr txBox="1"/>
          <p:nvPr/>
        </p:nvSpPr>
        <p:spPr>
          <a:xfrm>
            <a:off x="3162300" y="1068262"/>
            <a:ext cx="891539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PIP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phosphatidic acid (PAs), and phosphatidylcholine (PC)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518851-9679-2B01-9DFC-ED5478B4B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3" t="51109" r="32451" b="33870"/>
          <a:stretch/>
        </p:blipFill>
        <p:spPr>
          <a:xfrm>
            <a:off x="4381387" y="5433404"/>
            <a:ext cx="3915783" cy="1354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76B8DD-4432-4D5B-A355-5F124BA77195}"/>
              </a:ext>
            </a:extLst>
          </p:cNvPr>
          <p:cNvSpPr txBox="1"/>
          <p:nvPr/>
        </p:nvSpPr>
        <p:spPr>
          <a:xfrm>
            <a:off x="371475" y="229285"/>
            <a:ext cx="11506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AF9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Biosynthesis of 2-Arachidonoylglycerol</a:t>
            </a:r>
          </a:p>
        </p:txBody>
      </p:sp>
    </p:spTree>
    <p:extLst>
      <p:ext uri="{BB962C8B-B14F-4D97-AF65-F5344CB8AC3E}">
        <p14:creationId xmlns:p14="http://schemas.microsoft.com/office/powerpoint/2010/main" val="406028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7867916-6183-717E-67A8-D838EF1AA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4" t="51109" r="1608"/>
          <a:stretch/>
        </p:blipFill>
        <p:spPr>
          <a:xfrm>
            <a:off x="212651" y="1292157"/>
            <a:ext cx="11780876" cy="44076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69495-8AEE-4CD4-4DF4-0533260FF564}"/>
              </a:ext>
            </a:extLst>
          </p:cNvPr>
          <p:cNvSpPr/>
          <p:nvPr/>
        </p:nvSpPr>
        <p:spPr>
          <a:xfrm>
            <a:off x="3587932" y="5947954"/>
            <a:ext cx="4258492" cy="8447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58906D-30E0-420D-2C18-2235334B5025}"/>
              </a:ext>
            </a:extLst>
          </p:cNvPr>
          <p:cNvCxnSpPr>
            <a:cxnSpLocks/>
          </p:cNvCxnSpPr>
          <p:nvPr/>
        </p:nvCxnSpPr>
        <p:spPr>
          <a:xfrm>
            <a:off x="1793966" y="5364480"/>
            <a:ext cx="1785257" cy="6705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B12A7C3-2241-F6FD-9CB3-D16EED6FFC9E}"/>
              </a:ext>
            </a:extLst>
          </p:cNvPr>
          <p:cNvSpPr/>
          <p:nvPr/>
        </p:nvSpPr>
        <p:spPr>
          <a:xfrm>
            <a:off x="1280159" y="5146765"/>
            <a:ext cx="496389" cy="348342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C151A7-7B69-1C72-C12B-9E13E57D125E}"/>
              </a:ext>
            </a:extLst>
          </p:cNvPr>
          <p:cNvSpPr/>
          <p:nvPr/>
        </p:nvSpPr>
        <p:spPr>
          <a:xfrm>
            <a:off x="9696993" y="5120640"/>
            <a:ext cx="971007" cy="404948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C3AF8F-056B-ADEB-F0D1-E2F7ED72A7D5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7846423" y="5323114"/>
            <a:ext cx="1850570" cy="64225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F6A3E9-3715-2063-0CC3-F90049FFB05A}"/>
              </a:ext>
            </a:extLst>
          </p:cNvPr>
          <p:cNvSpPr txBox="1"/>
          <p:nvPr/>
        </p:nvSpPr>
        <p:spPr>
          <a:xfrm>
            <a:off x="2847975" y="715446"/>
            <a:ext cx="1457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JZL184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70BD92-7F7A-51CE-9290-BB7B86A4945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576638" y="1300221"/>
            <a:ext cx="4762" cy="1271529"/>
          </a:xfrm>
          <a:prstGeom prst="straightConnector1">
            <a:avLst/>
          </a:prstGeom>
          <a:ln w="98425" cap="flat" cmpd="sng">
            <a:solidFill>
              <a:srgbClr val="FF0000"/>
            </a:solidFill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6A05F4-99DA-5B1D-A8A6-11302F979248}"/>
              </a:ext>
            </a:extLst>
          </p:cNvPr>
          <p:cNvCxnSpPr>
            <a:cxnSpLocks/>
          </p:cNvCxnSpPr>
          <p:nvPr/>
        </p:nvCxnSpPr>
        <p:spPr>
          <a:xfrm>
            <a:off x="3324225" y="2543175"/>
            <a:ext cx="51435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DB43FD-5C8A-4968-52D5-053293B764CA}"/>
              </a:ext>
            </a:extLst>
          </p:cNvPr>
          <p:cNvSpPr txBox="1"/>
          <p:nvPr/>
        </p:nvSpPr>
        <p:spPr>
          <a:xfrm>
            <a:off x="371475" y="229285"/>
            <a:ext cx="11506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AF9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Degradation of 2-Arachidonoylglycerol</a:t>
            </a:r>
          </a:p>
        </p:txBody>
      </p:sp>
    </p:spTree>
    <p:extLst>
      <p:ext uri="{BB962C8B-B14F-4D97-AF65-F5344CB8AC3E}">
        <p14:creationId xmlns:p14="http://schemas.microsoft.com/office/powerpoint/2010/main" val="1030383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7867916-6183-717E-67A8-D838EF1AA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"/>
          <a:stretch/>
        </p:blipFill>
        <p:spPr>
          <a:xfrm>
            <a:off x="1506586" y="0"/>
            <a:ext cx="9286336" cy="6866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9B8F28-990B-B378-1381-149B1E4C2330}"/>
              </a:ext>
            </a:extLst>
          </p:cNvPr>
          <p:cNvSpPr txBox="1"/>
          <p:nvPr/>
        </p:nvSpPr>
        <p:spPr>
          <a:xfrm>
            <a:off x="3802574" y="78117"/>
            <a:ext cx="593309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PIP</a:t>
            </a:r>
            <a:r>
              <a:rPr 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phosphatidic acid (PAs), and phosphatidylcholine (PC)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3C538-468D-41B8-474B-3EE5E00B4184}"/>
              </a:ext>
            </a:extLst>
          </p:cNvPr>
          <p:cNvSpPr txBox="1"/>
          <p:nvPr/>
        </p:nvSpPr>
        <p:spPr>
          <a:xfrm>
            <a:off x="6875633" y="6606143"/>
            <a:ext cx="40019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https://www.ncbi.nlm.nih.gov/pmc/articles/PMC6271436/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26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02A50D-22F3-323F-3C6F-879EF398A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285749"/>
            <a:ext cx="11709179" cy="6276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C38811-279E-B3E4-9501-DAD46AD057E3}"/>
              </a:ext>
            </a:extLst>
          </p:cNvPr>
          <p:cNvSpPr txBox="1"/>
          <p:nvPr/>
        </p:nvSpPr>
        <p:spPr>
          <a:xfrm>
            <a:off x="4939548" y="1512174"/>
            <a:ext cx="1371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DA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agonist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7846129-583C-648B-F2BA-09D2E72CCC05}"/>
              </a:ext>
            </a:extLst>
          </p:cNvPr>
          <p:cNvSpPr/>
          <p:nvPr/>
        </p:nvSpPr>
        <p:spPr>
          <a:xfrm>
            <a:off x="4661647" y="1577788"/>
            <a:ext cx="394447" cy="77993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E5D44-C2AB-047B-ABAF-EEDDBBAA2792}"/>
              </a:ext>
            </a:extLst>
          </p:cNvPr>
          <p:cNvSpPr txBox="1"/>
          <p:nvPr/>
        </p:nvSpPr>
        <p:spPr>
          <a:xfrm>
            <a:off x="4939548" y="4700227"/>
            <a:ext cx="1371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F9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agonist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AB6525A-86F5-F798-CAF8-F63B2FCCA6AA}"/>
              </a:ext>
            </a:extLst>
          </p:cNvPr>
          <p:cNvSpPr/>
          <p:nvPr/>
        </p:nvSpPr>
        <p:spPr>
          <a:xfrm>
            <a:off x="4661642" y="4751294"/>
            <a:ext cx="394447" cy="77993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8A3BB2-0B9C-AE5D-8B61-402D7D64D6C6}"/>
              </a:ext>
            </a:extLst>
          </p:cNvPr>
          <p:cNvSpPr/>
          <p:nvPr/>
        </p:nvSpPr>
        <p:spPr>
          <a:xfrm>
            <a:off x="6568888" y="1393576"/>
            <a:ext cx="4921624" cy="2613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E51CB9-01E1-D9B2-6D8A-0EBF32129D97}"/>
              </a:ext>
            </a:extLst>
          </p:cNvPr>
          <p:cNvSpPr/>
          <p:nvPr/>
        </p:nvSpPr>
        <p:spPr>
          <a:xfrm>
            <a:off x="6606501" y="4212851"/>
            <a:ext cx="4921624" cy="2225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766DCB-1B15-E326-5F6A-7C326836EE88}"/>
              </a:ext>
            </a:extLst>
          </p:cNvPr>
          <p:cNvSpPr/>
          <p:nvPr/>
        </p:nvSpPr>
        <p:spPr>
          <a:xfrm>
            <a:off x="6311148" y="345141"/>
            <a:ext cx="4921624" cy="354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8591D-A069-4B5C-AE69-4F0CEEAFEF0B}"/>
              </a:ext>
            </a:extLst>
          </p:cNvPr>
          <p:cNvSpPr txBox="1"/>
          <p:nvPr/>
        </p:nvSpPr>
        <p:spPr>
          <a:xfrm>
            <a:off x="6905625" y="1200150"/>
            <a:ext cx="4572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Movement to molecular targets is unknown.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Could be transported by proteins.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Could be concentration gradient dependent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3964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514795-5230-25D7-A97D-273633929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205" r="46143"/>
          <a:stretch/>
        </p:blipFill>
        <p:spPr>
          <a:xfrm>
            <a:off x="2357440" y="1162050"/>
            <a:ext cx="7634286" cy="56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3AEF0-B104-51C3-0EAC-2F31107146C4}"/>
              </a:ext>
            </a:extLst>
          </p:cNvPr>
          <p:cNvSpPr txBox="1"/>
          <p:nvPr/>
        </p:nvSpPr>
        <p:spPr>
          <a:xfrm>
            <a:off x="5610225" y="5086350"/>
            <a:ext cx="448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Blocks AEA Degradation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5D356-491A-BEFC-1253-087AB148DCB7}"/>
              </a:ext>
            </a:extLst>
          </p:cNvPr>
          <p:cNvSpPr txBox="1"/>
          <p:nvPr/>
        </p:nvSpPr>
        <p:spPr>
          <a:xfrm>
            <a:off x="5572125" y="5534025"/>
            <a:ext cx="448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Blocks 2-Ag Degradation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F467C2-ED36-912B-A620-98635CB3F12B}"/>
              </a:ext>
            </a:extLst>
          </p:cNvPr>
          <p:cNvSpPr txBox="1"/>
          <p:nvPr/>
        </p:nvSpPr>
        <p:spPr>
          <a:xfrm>
            <a:off x="371475" y="162610"/>
            <a:ext cx="11506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AF9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2-Ag Increases Freezing During Fear Condition Extinction Events </a:t>
            </a:r>
          </a:p>
        </p:txBody>
      </p:sp>
    </p:spTree>
    <p:extLst>
      <p:ext uri="{BB962C8B-B14F-4D97-AF65-F5344CB8AC3E}">
        <p14:creationId xmlns:p14="http://schemas.microsoft.com/office/powerpoint/2010/main" val="2717184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514795-5230-25D7-A97D-273633929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74" t="35205"/>
          <a:stretch/>
        </p:blipFill>
        <p:spPr>
          <a:xfrm>
            <a:off x="2628900" y="192985"/>
            <a:ext cx="7248525" cy="64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19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FA796C-29B3-E743-0CFD-740EEE259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749"/>
          <a:stretch/>
        </p:blipFill>
        <p:spPr>
          <a:xfrm>
            <a:off x="3538537" y="752475"/>
            <a:ext cx="5686425" cy="262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514795-5230-25D7-A97D-273633929E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762"/>
          <a:stretch/>
        </p:blipFill>
        <p:spPr>
          <a:xfrm>
            <a:off x="590550" y="3440576"/>
            <a:ext cx="11191875" cy="23601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D6F0CE-EE6D-809B-161F-C58C0DE34F0D}"/>
              </a:ext>
            </a:extLst>
          </p:cNvPr>
          <p:cNvSpPr txBox="1"/>
          <p:nvPr/>
        </p:nvSpPr>
        <p:spPr>
          <a:xfrm>
            <a:off x="3324225" y="3933825"/>
            <a:ext cx="77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A0031-2D1B-D0E2-0768-6D84676993C8}"/>
              </a:ext>
            </a:extLst>
          </p:cNvPr>
          <p:cNvSpPr txBox="1"/>
          <p:nvPr/>
        </p:nvSpPr>
        <p:spPr>
          <a:xfrm>
            <a:off x="5267326" y="3924300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F3B8B4-ECF1-750D-6CE9-2458BA06C450}"/>
              </a:ext>
            </a:extLst>
          </p:cNvPr>
          <p:cNvSpPr txBox="1"/>
          <p:nvPr/>
        </p:nvSpPr>
        <p:spPr>
          <a:xfrm>
            <a:off x="7210426" y="3933825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B5115-E3A2-7940-025C-BE562E77D59B}"/>
              </a:ext>
            </a:extLst>
          </p:cNvPr>
          <p:cNvSpPr txBox="1"/>
          <p:nvPr/>
        </p:nvSpPr>
        <p:spPr>
          <a:xfrm>
            <a:off x="9182101" y="3933825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BA92C3-835A-2A56-2739-9ABDFDA50128}"/>
              </a:ext>
            </a:extLst>
          </p:cNvPr>
          <p:cNvSpPr txBox="1"/>
          <p:nvPr/>
        </p:nvSpPr>
        <p:spPr>
          <a:xfrm>
            <a:off x="11144251" y="3924300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</a:t>
            </a:r>
          </a:p>
        </p:txBody>
      </p:sp>
      <p:pic>
        <p:nvPicPr>
          <p:cNvPr id="12" name="Picture 11" descr="A white mouse in a glass cage next to a device&#10;&#10;Description automatically generated">
            <a:extLst>
              <a:ext uri="{FF2B5EF4-FFF2-40B4-BE49-F238E27FC236}">
                <a16:creationId xmlns:a16="http://schemas.microsoft.com/office/drawing/2014/main" id="{3D86EA51-FC5A-86BA-211B-FF54DFB281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36126" r="22487" b="34032"/>
          <a:stretch/>
        </p:blipFill>
        <p:spPr>
          <a:xfrm>
            <a:off x="66675" y="5762625"/>
            <a:ext cx="2838450" cy="108585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A22091-4F46-AEFE-9830-ED182AC746FF}"/>
              </a:ext>
            </a:extLst>
          </p:cNvPr>
          <p:cNvCxnSpPr>
            <a:cxnSpLocks/>
          </p:cNvCxnSpPr>
          <p:nvPr/>
        </p:nvCxnSpPr>
        <p:spPr>
          <a:xfrm flipH="1" flipV="1">
            <a:off x="1076325" y="4981575"/>
            <a:ext cx="285750" cy="904875"/>
          </a:xfrm>
          <a:prstGeom prst="straightConnector1">
            <a:avLst/>
          </a:prstGeom>
          <a:ln w="1206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2D75A76-3683-87D7-A952-7F6256960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03" t="93857" r="30258" b="-286"/>
          <a:stretch/>
        </p:blipFill>
        <p:spPr>
          <a:xfrm>
            <a:off x="2924175" y="120262"/>
            <a:ext cx="7029450" cy="6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D91F01-D0C1-8379-6B1F-65387B78525F}"/>
              </a:ext>
            </a:extLst>
          </p:cNvPr>
          <p:cNvSpPr txBox="1"/>
          <p:nvPr/>
        </p:nvSpPr>
        <p:spPr>
          <a:xfrm>
            <a:off x="190501" y="2190750"/>
            <a:ext cx="81152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Chaotic Systems are deterministic in that the small differences in initial conditions can drive it to diverging outcomes.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FB812C-4C19-59B4-EE5E-1FACBD4F5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685925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A79926-A25F-DC5D-38F7-F0C018BC9F06}"/>
              </a:ext>
            </a:extLst>
          </p:cNvPr>
          <p:cNvSpPr txBox="1"/>
          <p:nvPr/>
        </p:nvSpPr>
        <p:spPr>
          <a:xfrm>
            <a:off x="1990726" y="209550"/>
            <a:ext cx="8115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Chaos Theory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6270-CBA4-CAAC-5EED-C42894CD4B59}"/>
              </a:ext>
            </a:extLst>
          </p:cNvPr>
          <p:cNvSpPr txBox="1"/>
          <p:nvPr/>
        </p:nvSpPr>
        <p:spPr>
          <a:xfrm>
            <a:off x="8029576" y="5581233"/>
            <a:ext cx="3981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DF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Lorenz Attractor </a:t>
            </a:r>
          </a:p>
          <a:p>
            <a:pPr algn="ctr"/>
            <a:r>
              <a:rPr lang="en-US" sz="2400" dirty="0">
                <a:solidFill>
                  <a:srgbClr val="7DF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Butterfly effect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AE269-0E10-A377-DD7A-3DB77913CA6D}"/>
              </a:ext>
            </a:extLst>
          </p:cNvPr>
          <p:cNvSpPr txBox="1"/>
          <p:nvPr/>
        </p:nvSpPr>
        <p:spPr>
          <a:xfrm>
            <a:off x="8262938" y="5358884"/>
            <a:ext cx="36337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https://en.wikipedia.org/wiki/Chaos_theory</a:t>
            </a:r>
            <a:r>
              <a:rPr lang="en-US" sz="12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B5BDE-F4AE-BF38-821E-C1F5948E73E2}"/>
              </a:ext>
            </a:extLst>
          </p:cNvPr>
          <p:cNvSpPr txBox="1"/>
          <p:nvPr/>
        </p:nvSpPr>
        <p:spPr>
          <a:xfrm>
            <a:off x="233362" y="4982260"/>
            <a:ext cx="5929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(PDF) CHAOS THEORY AND ITS APPLICATIONS IN OUR REAL LIFE (researchgate.net)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5922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42CD6-01A0-4F5F-8064-16F53EB94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37" b="55087"/>
          <a:stretch/>
        </p:blipFill>
        <p:spPr>
          <a:xfrm>
            <a:off x="63455" y="1619251"/>
            <a:ext cx="12075957" cy="3362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3A5C0B-F0E6-DCE8-C6F2-4D93C7ADBEE4}"/>
              </a:ext>
            </a:extLst>
          </p:cNvPr>
          <p:cNvSpPr txBox="1"/>
          <p:nvPr/>
        </p:nvSpPr>
        <p:spPr>
          <a:xfrm>
            <a:off x="142875" y="324535"/>
            <a:ext cx="1188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Intra-amygdala Infusion of the Orexin-A Impairs Fear Extinction</a:t>
            </a:r>
          </a:p>
        </p:txBody>
      </p:sp>
    </p:spTree>
    <p:extLst>
      <p:ext uri="{BB962C8B-B14F-4D97-AF65-F5344CB8AC3E}">
        <p14:creationId xmlns:p14="http://schemas.microsoft.com/office/powerpoint/2010/main" val="108100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42CD6-01A0-4F5F-8064-16F53EB94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025"/>
          <a:stretch/>
        </p:blipFill>
        <p:spPr>
          <a:xfrm>
            <a:off x="150801" y="1457326"/>
            <a:ext cx="11919015" cy="3967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E86F13-168D-89B3-605C-3A06C58E7B25}"/>
              </a:ext>
            </a:extLst>
          </p:cNvPr>
          <p:cNvSpPr txBox="1"/>
          <p:nvPr/>
        </p:nvSpPr>
        <p:spPr>
          <a:xfrm>
            <a:off x="142875" y="257860"/>
            <a:ext cx="1188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AF96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Intra-amygdala Infusion of the Orexin-A increases 2-Ag</a:t>
            </a:r>
          </a:p>
        </p:txBody>
      </p:sp>
    </p:spTree>
    <p:extLst>
      <p:ext uri="{BB962C8B-B14F-4D97-AF65-F5344CB8AC3E}">
        <p14:creationId xmlns:p14="http://schemas.microsoft.com/office/powerpoint/2010/main" val="3040745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DD4A0F-FAE6-4728-0253-1266E21D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95" y="0"/>
            <a:ext cx="943660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F39CFA-648C-D9B4-7F72-F550EF3F88BA}"/>
              </a:ext>
            </a:extLst>
          </p:cNvPr>
          <p:cNvSpPr/>
          <p:nvPr/>
        </p:nvSpPr>
        <p:spPr>
          <a:xfrm>
            <a:off x="1377695" y="8966"/>
            <a:ext cx="3095693" cy="35769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392B06-5D7C-EB56-406D-A46ABFAFE099}"/>
              </a:ext>
            </a:extLst>
          </p:cNvPr>
          <p:cNvSpPr/>
          <p:nvPr/>
        </p:nvSpPr>
        <p:spPr>
          <a:xfrm>
            <a:off x="5770401" y="8964"/>
            <a:ext cx="3095693" cy="35769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C1682-34E3-BA93-C00B-2E4029DE1EDE}"/>
              </a:ext>
            </a:extLst>
          </p:cNvPr>
          <p:cNvSpPr/>
          <p:nvPr/>
        </p:nvSpPr>
        <p:spPr>
          <a:xfrm>
            <a:off x="1387219" y="3419475"/>
            <a:ext cx="9436609" cy="3429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9229A-CB5F-4948-52F5-7ED1F8A47FA8}"/>
              </a:ext>
            </a:extLst>
          </p:cNvPr>
          <p:cNvSpPr/>
          <p:nvPr/>
        </p:nvSpPr>
        <p:spPr>
          <a:xfrm>
            <a:off x="3968495" y="8965"/>
            <a:ext cx="3095693" cy="7261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B731F-2F2C-B2B9-BF7C-FE27FF793F22}"/>
              </a:ext>
            </a:extLst>
          </p:cNvPr>
          <p:cNvSpPr txBox="1"/>
          <p:nvPr/>
        </p:nvSpPr>
        <p:spPr>
          <a:xfrm>
            <a:off x="1" y="47625"/>
            <a:ext cx="48165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Cannabinoid 1 Receptors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Activates Gi/o Proteins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Antagonist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SR141716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CBD</a:t>
            </a:r>
          </a:p>
        </p:txBody>
      </p:sp>
    </p:spTree>
    <p:extLst>
      <p:ext uri="{BB962C8B-B14F-4D97-AF65-F5344CB8AC3E}">
        <p14:creationId xmlns:p14="http://schemas.microsoft.com/office/powerpoint/2010/main" val="3800531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DD4A0F-FAE6-4728-0253-1266E21D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95" y="0"/>
            <a:ext cx="943660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F39CFA-648C-D9B4-7F72-F550EF3F88BA}"/>
              </a:ext>
            </a:extLst>
          </p:cNvPr>
          <p:cNvSpPr/>
          <p:nvPr/>
        </p:nvSpPr>
        <p:spPr>
          <a:xfrm>
            <a:off x="1377695" y="8966"/>
            <a:ext cx="3095693" cy="35769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392B06-5D7C-EB56-406D-A46ABFAFE099}"/>
              </a:ext>
            </a:extLst>
          </p:cNvPr>
          <p:cNvSpPr/>
          <p:nvPr/>
        </p:nvSpPr>
        <p:spPr>
          <a:xfrm>
            <a:off x="5770401" y="8964"/>
            <a:ext cx="3095693" cy="35769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C1682-34E3-BA93-C00B-2E4029DE1EDE}"/>
              </a:ext>
            </a:extLst>
          </p:cNvPr>
          <p:cNvSpPr/>
          <p:nvPr/>
        </p:nvSpPr>
        <p:spPr>
          <a:xfrm>
            <a:off x="1387219" y="3419475"/>
            <a:ext cx="9436609" cy="3429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9229A-CB5F-4948-52F5-7ED1F8A47FA8}"/>
              </a:ext>
            </a:extLst>
          </p:cNvPr>
          <p:cNvSpPr/>
          <p:nvPr/>
        </p:nvSpPr>
        <p:spPr>
          <a:xfrm>
            <a:off x="3968495" y="8965"/>
            <a:ext cx="3095693" cy="7261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7F6C4-ED49-4779-0DEF-A78814592D5D}"/>
              </a:ext>
            </a:extLst>
          </p:cNvPr>
          <p:cNvSpPr txBox="1"/>
          <p:nvPr/>
        </p:nvSpPr>
        <p:spPr>
          <a:xfrm>
            <a:off x="6448424" y="3287448"/>
            <a:ext cx="573405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Cannabinoid 2 Receptors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Activates Gi Proteins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Antagonist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AM630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SR144528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Agonist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JWH133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CBD has Low affinity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71665-08E5-F962-77D0-81D1A8763A87}"/>
              </a:ext>
            </a:extLst>
          </p:cNvPr>
          <p:cNvSpPr txBox="1"/>
          <p:nvPr/>
        </p:nvSpPr>
        <p:spPr>
          <a:xfrm>
            <a:off x="1" y="47625"/>
            <a:ext cx="48165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Cannabinoid 1 Receptors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Activates Gi/o Proteins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Antagonist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Rimanobant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CBD</a:t>
            </a:r>
          </a:p>
        </p:txBody>
      </p:sp>
    </p:spTree>
    <p:extLst>
      <p:ext uri="{BB962C8B-B14F-4D97-AF65-F5344CB8AC3E}">
        <p14:creationId xmlns:p14="http://schemas.microsoft.com/office/powerpoint/2010/main" val="3448504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DD4A0F-FAE6-4728-0253-1266E21D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95" y="0"/>
            <a:ext cx="943660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F39CFA-648C-D9B4-7F72-F550EF3F88BA}"/>
              </a:ext>
            </a:extLst>
          </p:cNvPr>
          <p:cNvSpPr/>
          <p:nvPr/>
        </p:nvSpPr>
        <p:spPr>
          <a:xfrm>
            <a:off x="1377695" y="8966"/>
            <a:ext cx="3095693" cy="35769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392B06-5D7C-EB56-406D-A46ABFAFE099}"/>
              </a:ext>
            </a:extLst>
          </p:cNvPr>
          <p:cNvSpPr/>
          <p:nvPr/>
        </p:nvSpPr>
        <p:spPr>
          <a:xfrm>
            <a:off x="5770401" y="8964"/>
            <a:ext cx="3095693" cy="35769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C1682-34E3-BA93-C00B-2E4029DE1EDE}"/>
              </a:ext>
            </a:extLst>
          </p:cNvPr>
          <p:cNvSpPr/>
          <p:nvPr/>
        </p:nvSpPr>
        <p:spPr>
          <a:xfrm>
            <a:off x="1377694" y="3576918"/>
            <a:ext cx="9436609" cy="32810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9229A-CB5F-4948-52F5-7ED1F8A47FA8}"/>
              </a:ext>
            </a:extLst>
          </p:cNvPr>
          <p:cNvSpPr/>
          <p:nvPr/>
        </p:nvSpPr>
        <p:spPr>
          <a:xfrm>
            <a:off x="3968495" y="8965"/>
            <a:ext cx="3095693" cy="7261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63115-60D3-ED31-6A93-4B935A854D58}"/>
              </a:ext>
            </a:extLst>
          </p:cNvPr>
          <p:cNvSpPr txBox="1"/>
          <p:nvPr/>
        </p:nvSpPr>
        <p:spPr>
          <a:xfrm>
            <a:off x="2647949" y="3581400"/>
            <a:ext cx="93059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Agonist of both Cb</a:t>
            </a:r>
            <a:r>
              <a:rPr lang="en-US" sz="3600" u="sng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Cb</a:t>
            </a:r>
            <a:r>
              <a:rPr lang="en-US" sz="3600" u="sng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AEA (high affinity for Cb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Delta-9-THC</a:t>
            </a:r>
          </a:p>
          <a:p>
            <a:r>
              <a:rPr lang="en-US" sz="36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Agonist of both Cb</a:t>
            </a:r>
            <a:r>
              <a:rPr lang="en-US" sz="3600" u="sng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Cb</a:t>
            </a:r>
            <a:r>
              <a:rPr lang="en-US" sz="3600" u="sng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2-Ag (high affinity for both)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CP-55,940</a:t>
            </a:r>
          </a:p>
        </p:txBody>
      </p:sp>
    </p:spTree>
    <p:extLst>
      <p:ext uri="{BB962C8B-B14F-4D97-AF65-F5344CB8AC3E}">
        <p14:creationId xmlns:p14="http://schemas.microsoft.com/office/powerpoint/2010/main" val="2291094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AD8A42-7EAE-3732-CB70-430FFBE74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84" y="63723"/>
            <a:ext cx="8199831" cy="6578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341EB2-E4C0-27EE-E189-9660C5BF7B15}"/>
              </a:ext>
            </a:extLst>
          </p:cNvPr>
          <p:cNvSpPr txBox="1"/>
          <p:nvPr/>
        </p:nvSpPr>
        <p:spPr>
          <a:xfrm>
            <a:off x="4282254" y="6601234"/>
            <a:ext cx="4128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https://www.ncbi.nlm.nih.gov/pmc/articles/PMC7404216/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2797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DD4A0F-FAE6-4728-0253-1266E21D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95" y="0"/>
            <a:ext cx="943660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F39CFA-648C-D9B4-7F72-F550EF3F88BA}"/>
              </a:ext>
            </a:extLst>
          </p:cNvPr>
          <p:cNvSpPr/>
          <p:nvPr/>
        </p:nvSpPr>
        <p:spPr>
          <a:xfrm>
            <a:off x="1377695" y="8964"/>
            <a:ext cx="1132423" cy="35769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392B06-5D7C-EB56-406D-A46ABFAFE099}"/>
              </a:ext>
            </a:extLst>
          </p:cNvPr>
          <p:cNvSpPr/>
          <p:nvPr/>
        </p:nvSpPr>
        <p:spPr>
          <a:xfrm>
            <a:off x="5701553" y="8964"/>
            <a:ext cx="3039035" cy="30659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C1682-34E3-BA93-C00B-2E4029DE1EDE}"/>
              </a:ext>
            </a:extLst>
          </p:cNvPr>
          <p:cNvSpPr/>
          <p:nvPr/>
        </p:nvSpPr>
        <p:spPr>
          <a:xfrm>
            <a:off x="1295400" y="3594845"/>
            <a:ext cx="3273239" cy="32631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9229A-CB5F-4948-52F5-7ED1F8A47FA8}"/>
              </a:ext>
            </a:extLst>
          </p:cNvPr>
          <p:cNvSpPr/>
          <p:nvPr/>
        </p:nvSpPr>
        <p:spPr>
          <a:xfrm>
            <a:off x="4473389" y="8965"/>
            <a:ext cx="2590799" cy="7261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76B30-7BAF-AD13-4E50-F9529AA8641C}"/>
              </a:ext>
            </a:extLst>
          </p:cNvPr>
          <p:cNvSpPr txBox="1"/>
          <p:nvPr/>
        </p:nvSpPr>
        <p:spPr>
          <a:xfrm>
            <a:off x="238125" y="3967140"/>
            <a:ext cx="4235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2F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3600" baseline="-25000" dirty="0">
                <a:solidFill>
                  <a:srgbClr val="FF2F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rgbClr val="FF2F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Cb</a:t>
            </a:r>
            <a:r>
              <a:rPr lang="en-US" sz="3600" baseline="-25000" dirty="0">
                <a:solidFill>
                  <a:srgbClr val="FF2F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2F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activate G</a:t>
            </a:r>
            <a:r>
              <a:rPr lang="el-GR" sz="3600" baseline="-25000" dirty="0">
                <a:solidFill>
                  <a:srgbClr val="FF2F0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α</a:t>
            </a:r>
            <a:r>
              <a:rPr lang="en-US" sz="3600" dirty="0">
                <a:solidFill>
                  <a:srgbClr val="FF2F0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2F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 that inhibit production of cAMP</a:t>
            </a:r>
          </a:p>
        </p:txBody>
      </p:sp>
    </p:spTree>
    <p:extLst>
      <p:ext uri="{BB962C8B-B14F-4D97-AF65-F5344CB8AC3E}">
        <p14:creationId xmlns:p14="http://schemas.microsoft.com/office/powerpoint/2010/main" val="240446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DD4A0F-FAE6-4728-0253-1266E21D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95" y="0"/>
            <a:ext cx="943660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F39CFA-648C-D9B4-7F72-F550EF3F88BA}"/>
              </a:ext>
            </a:extLst>
          </p:cNvPr>
          <p:cNvSpPr/>
          <p:nvPr/>
        </p:nvSpPr>
        <p:spPr>
          <a:xfrm>
            <a:off x="1377695" y="8964"/>
            <a:ext cx="1132423" cy="35769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392B06-5D7C-EB56-406D-A46ABFAFE099}"/>
              </a:ext>
            </a:extLst>
          </p:cNvPr>
          <p:cNvSpPr/>
          <p:nvPr/>
        </p:nvSpPr>
        <p:spPr>
          <a:xfrm>
            <a:off x="5701553" y="8964"/>
            <a:ext cx="3039035" cy="30659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C1682-34E3-BA93-C00B-2E4029DE1EDE}"/>
              </a:ext>
            </a:extLst>
          </p:cNvPr>
          <p:cNvSpPr/>
          <p:nvPr/>
        </p:nvSpPr>
        <p:spPr>
          <a:xfrm>
            <a:off x="1377694" y="3594845"/>
            <a:ext cx="3194305" cy="32631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9229A-CB5F-4948-52F5-7ED1F8A47FA8}"/>
              </a:ext>
            </a:extLst>
          </p:cNvPr>
          <p:cNvSpPr/>
          <p:nvPr/>
        </p:nvSpPr>
        <p:spPr>
          <a:xfrm>
            <a:off x="4473389" y="8965"/>
            <a:ext cx="2590799" cy="7261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76B30-7BAF-AD13-4E50-F9529AA8641C}"/>
              </a:ext>
            </a:extLst>
          </p:cNvPr>
          <p:cNvSpPr txBox="1"/>
          <p:nvPr/>
        </p:nvSpPr>
        <p:spPr>
          <a:xfrm>
            <a:off x="12330" y="3551707"/>
            <a:ext cx="45827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activates </a:t>
            </a:r>
            <a:r>
              <a:rPr lang="el-GR" sz="3600" u="sng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β</a:t>
            </a:r>
            <a:r>
              <a:rPr lang="en-US" sz="3600" u="sng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l-GR" sz="3600" u="sng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γ</a:t>
            </a:r>
            <a:r>
              <a:rPr lang="en-US" sz="3600" u="sng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0FEC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Hyperpolarize cells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9A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activate MAP Kinase pathways</a:t>
            </a:r>
            <a:endParaRPr lang="en-US" sz="3600" dirty="0">
              <a:solidFill>
                <a:srgbClr val="FF9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07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DD4A0F-FAE6-4728-0253-1266E21D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95" y="0"/>
            <a:ext cx="943660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F39CFA-648C-D9B4-7F72-F550EF3F88BA}"/>
              </a:ext>
            </a:extLst>
          </p:cNvPr>
          <p:cNvSpPr/>
          <p:nvPr/>
        </p:nvSpPr>
        <p:spPr>
          <a:xfrm>
            <a:off x="1377695" y="8966"/>
            <a:ext cx="3095693" cy="35769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392B06-5D7C-EB56-406D-A46ABFAFE099}"/>
              </a:ext>
            </a:extLst>
          </p:cNvPr>
          <p:cNvSpPr/>
          <p:nvPr/>
        </p:nvSpPr>
        <p:spPr>
          <a:xfrm>
            <a:off x="8612213" y="8965"/>
            <a:ext cx="3095693" cy="35769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C1682-34E3-BA93-C00B-2E4029DE1EDE}"/>
              </a:ext>
            </a:extLst>
          </p:cNvPr>
          <p:cNvSpPr/>
          <p:nvPr/>
        </p:nvSpPr>
        <p:spPr>
          <a:xfrm>
            <a:off x="1377694" y="3056965"/>
            <a:ext cx="9436609" cy="38010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9229A-CB5F-4948-52F5-7ED1F8A47FA8}"/>
              </a:ext>
            </a:extLst>
          </p:cNvPr>
          <p:cNvSpPr/>
          <p:nvPr/>
        </p:nvSpPr>
        <p:spPr>
          <a:xfrm>
            <a:off x="3968495" y="8965"/>
            <a:ext cx="4643718" cy="7261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1244F-CB6F-1ED6-5B75-1F02661E8297}"/>
              </a:ext>
            </a:extLst>
          </p:cNvPr>
          <p:cNvSpPr txBox="1"/>
          <p:nvPr/>
        </p:nvSpPr>
        <p:spPr>
          <a:xfrm>
            <a:off x="1" y="3751732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AF96B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β</a:t>
            </a:r>
            <a:r>
              <a:rPr lang="en-US" sz="3600" dirty="0">
                <a:solidFill>
                  <a:srgbClr val="AF96B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proteins activates PI</a:t>
            </a:r>
            <a:r>
              <a:rPr lang="en-US" sz="3600" baseline="-25000" dirty="0">
                <a:solidFill>
                  <a:srgbClr val="AF96B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AF96B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 pathways act like a +Feedback loop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AF96B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Increasing Orexin or any G</a:t>
            </a:r>
            <a:r>
              <a:rPr lang="en-US" sz="3600" baseline="-25000" dirty="0">
                <a:solidFill>
                  <a:srgbClr val="AF96B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en-US" sz="3600" dirty="0">
                <a:solidFill>
                  <a:srgbClr val="AF96B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signaling (OT)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AF96B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Increasing 2-Ag Production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AF96B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Increasing intracellular [Ca</a:t>
            </a:r>
            <a:r>
              <a:rPr lang="en-US" sz="3600" baseline="30000" dirty="0">
                <a:solidFill>
                  <a:srgbClr val="AF96B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2+</a:t>
            </a:r>
            <a:r>
              <a:rPr lang="en-US" sz="3600" dirty="0">
                <a:solidFill>
                  <a:srgbClr val="AF96B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] driving AEA production </a:t>
            </a:r>
            <a:endParaRPr lang="en-US" sz="3600" dirty="0">
              <a:solidFill>
                <a:srgbClr val="AF96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93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DD4A0F-FAE6-4728-0253-1266E21D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95" y="0"/>
            <a:ext cx="943660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4E400-F5F8-446F-9F89-7D89FFA39207}"/>
              </a:ext>
            </a:extLst>
          </p:cNvPr>
          <p:cNvSpPr txBox="1"/>
          <p:nvPr/>
        </p:nvSpPr>
        <p:spPr>
          <a:xfrm>
            <a:off x="4718304" y="65810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https://www.sciencedirect.com/science/article/abs/pii/S0006295210001553?via%3Dihub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53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88151-8C03-082F-97B9-DA6F74D00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022" y="0"/>
            <a:ext cx="461370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68B1AE-D724-6339-D34E-61E6462BEA53}"/>
              </a:ext>
            </a:extLst>
          </p:cNvPr>
          <p:cNvSpPr txBox="1"/>
          <p:nvPr/>
        </p:nvSpPr>
        <p:spPr>
          <a:xfrm>
            <a:off x="0" y="6550223"/>
            <a:ext cx="3750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https://www.nature.com/articles/npp2017143</a:t>
            </a:r>
            <a:r>
              <a:rPr lang="en-US" sz="1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AB736-1C6D-497A-F1D4-0B45EEFF07D8}"/>
              </a:ext>
            </a:extLst>
          </p:cNvPr>
          <p:cNvSpPr txBox="1"/>
          <p:nvPr/>
        </p:nvSpPr>
        <p:spPr>
          <a:xfrm>
            <a:off x="247650" y="2277160"/>
            <a:ext cx="65817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Role of the Endocannabinoid System and Genetic Variation in Adolescent Brain Development”</a:t>
            </a:r>
          </a:p>
        </p:txBody>
      </p:sp>
    </p:spTree>
    <p:extLst>
      <p:ext uri="{BB962C8B-B14F-4D97-AF65-F5344CB8AC3E}">
        <p14:creationId xmlns:p14="http://schemas.microsoft.com/office/powerpoint/2010/main" val="1433100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2303C9-68DD-E77D-527C-4AD07C356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913074"/>
            <a:ext cx="7802707" cy="5885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1D575-35E3-54C5-E999-20CD8231B8BC}"/>
              </a:ext>
            </a:extLst>
          </p:cNvPr>
          <p:cNvSpPr txBox="1"/>
          <p:nvPr/>
        </p:nvSpPr>
        <p:spPr>
          <a:xfrm>
            <a:off x="3838575" y="65810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https://www.sciencedirect.com/science/article/abs/pii/S0006295210001553?via%3Dihub</a:t>
            </a:r>
            <a:r>
              <a:rPr lang="en-US" sz="1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49886-5642-2676-0663-34D93F4E23C8}"/>
              </a:ext>
            </a:extLst>
          </p:cNvPr>
          <p:cNvSpPr txBox="1"/>
          <p:nvPr/>
        </p:nvSpPr>
        <p:spPr>
          <a:xfrm>
            <a:off x="504825" y="182046"/>
            <a:ext cx="11334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“Functionally Selective Cannabinoid Receptor Signaling”</a:t>
            </a:r>
          </a:p>
        </p:txBody>
      </p:sp>
    </p:spTree>
    <p:extLst>
      <p:ext uri="{BB962C8B-B14F-4D97-AF65-F5344CB8AC3E}">
        <p14:creationId xmlns:p14="http://schemas.microsoft.com/office/powerpoint/2010/main" val="3189264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C15BAC-E3C3-EE46-050B-45181D5D7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0" y="1115421"/>
            <a:ext cx="5867400" cy="4371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12138-9B53-0FB1-9F66-36FA3C6B4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92" b="1134"/>
          <a:stretch/>
        </p:blipFill>
        <p:spPr>
          <a:xfrm>
            <a:off x="5979264" y="1115420"/>
            <a:ext cx="6038850" cy="4371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16668C-7C40-CABF-8184-825AD51B4E4F}"/>
              </a:ext>
            </a:extLst>
          </p:cNvPr>
          <p:cNvSpPr txBox="1"/>
          <p:nvPr/>
        </p:nvSpPr>
        <p:spPr>
          <a:xfrm>
            <a:off x="1000125" y="0"/>
            <a:ext cx="1011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Immunohistochemistry of the Reward Centers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63D1E-C5A1-15C5-CF12-C818A87F9E8F}"/>
              </a:ext>
            </a:extLst>
          </p:cNvPr>
          <p:cNvSpPr txBox="1"/>
          <p:nvPr/>
        </p:nvSpPr>
        <p:spPr>
          <a:xfrm>
            <a:off x="1343025" y="5562600"/>
            <a:ext cx="10115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colocalization of Cb</a:t>
            </a:r>
            <a:r>
              <a:rPr lang="en-US" sz="36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-Orx</a:t>
            </a:r>
            <a:r>
              <a:rPr lang="en-US" sz="36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Receptors in the Female/Male VTA and Male NAC</a:t>
            </a:r>
          </a:p>
        </p:txBody>
      </p:sp>
    </p:spTree>
    <p:extLst>
      <p:ext uri="{BB962C8B-B14F-4D97-AF65-F5344CB8AC3E}">
        <p14:creationId xmlns:p14="http://schemas.microsoft.com/office/powerpoint/2010/main" val="2064131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887B2B-CE9E-BCF3-A55C-329500523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481"/>
          <a:stretch/>
        </p:blipFill>
        <p:spPr>
          <a:xfrm>
            <a:off x="7791462" y="-7813"/>
            <a:ext cx="3072810" cy="686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C0A43F-35DA-666F-4185-72A9C16CC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85"/>
          <a:stretch/>
        </p:blipFill>
        <p:spPr>
          <a:xfrm>
            <a:off x="10864272" y="-7422"/>
            <a:ext cx="1339931" cy="6898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C7A242-9722-BFD5-8763-2DBC8048942E}"/>
              </a:ext>
            </a:extLst>
          </p:cNvPr>
          <p:cNvSpPr txBox="1"/>
          <p:nvPr/>
        </p:nvSpPr>
        <p:spPr>
          <a:xfrm>
            <a:off x="8436032" y="874767"/>
            <a:ext cx="10951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♀</a:t>
            </a:r>
            <a:endParaRPr lang="en-US" sz="9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2F2E48-A391-9F6E-FE8A-A1811BCB0055}"/>
              </a:ext>
            </a:extLst>
          </p:cNvPr>
          <p:cNvSpPr txBox="1"/>
          <p:nvPr/>
        </p:nvSpPr>
        <p:spPr>
          <a:xfrm>
            <a:off x="19050" y="28575"/>
            <a:ext cx="7715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Immunohistochemistry of the VTA</a:t>
            </a:r>
          </a:p>
          <a:p>
            <a:pPr algn="ctr"/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Orx</a:t>
            </a:r>
            <a:r>
              <a:rPr lang="en-US" sz="3600" b="1" u="sng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Cb</a:t>
            </a:r>
            <a:r>
              <a:rPr lang="en-US" sz="3600" b="1" u="sng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Colocalization in females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combo drug treatments of YNT-185+Rimonabant</a:t>
            </a:r>
          </a:p>
        </p:txBody>
      </p:sp>
    </p:spTree>
    <p:extLst>
      <p:ext uri="{BB962C8B-B14F-4D97-AF65-F5344CB8AC3E}">
        <p14:creationId xmlns:p14="http://schemas.microsoft.com/office/powerpoint/2010/main" val="296260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7FDBA2-B2DA-A0BC-781F-F76D3C79C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363"/>
          <a:stretch/>
        </p:blipFill>
        <p:spPr>
          <a:xfrm>
            <a:off x="0" y="0"/>
            <a:ext cx="3062177" cy="6898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71A8F8-D9EA-5233-B0A6-80D00990F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450"/>
          <a:stretch/>
        </p:blipFill>
        <p:spPr>
          <a:xfrm>
            <a:off x="3016546" y="0"/>
            <a:ext cx="1455360" cy="68618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D4D2A3-A6F3-9E4D-368B-D09AA0966DE8}"/>
              </a:ext>
            </a:extLst>
          </p:cNvPr>
          <p:cNvSpPr txBox="1"/>
          <p:nvPr/>
        </p:nvSpPr>
        <p:spPr>
          <a:xfrm>
            <a:off x="898450" y="874767"/>
            <a:ext cx="10685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♂</a:t>
            </a:r>
            <a:endParaRPr lang="en-US" sz="9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023ED6-54BB-89A8-F61A-1C00C519A0FF}"/>
              </a:ext>
            </a:extLst>
          </p:cNvPr>
          <p:cNvSpPr txBox="1"/>
          <p:nvPr/>
        </p:nvSpPr>
        <p:spPr>
          <a:xfrm>
            <a:off x="4476750" y="0"/>
            <a:ext cx="7715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Immunohistochemistry of the VTA</a:t>
            </a:r>
          </a:p>
          <a:p>
            <a:pPr algn="ctr"/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Orx</a:t>
            </a:r>
            <a:r>
              <a:rPr lang="en-US" sz="3600" b="1" u="sng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Cb</a:t>
            </a:r>
            <a:r>
              <a:rPr lang="en-US" sz="3600" b="1" u="sng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Colocalization in males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Activating Orx</a:t>
            </a:r>
            <a:r>
              <a:rPr lang="en-US" sz="36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Blocking Cb</a:t>
            </a:r>
            <a:r>
              <a:rPr lang="en-US" sz="36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increases Orx</a:t>
            </a:r>
            <a:r>
              <a:rPr lang="en-US" sz="36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-Cb</a:t>
            </a:r>
            <a:r>
              <a:rPr lang="en-US" sz="36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colocalization </a:t>
            </a:r>
          </a:p>
        </p:txBody>
      </p:sp>
    </p:spTree>
    <p:extLst>
      <p:ext uri="{BB962C8B-B14F-4D97-AF65-F5344CB8AC3E}">
        <p14:creationId xmlns:p14="http://schemas.microsoft.com/office/powerpoint/2010/main" val="3580521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8BBBDF-BD55-B02E-CC0C-FF5A3C77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00" y="1271693"/>
            <a:ext cx="5891499" cy="3941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5981D-C336-251C-568A-AF41EAF5E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436" y="1271693"/>
            <a:ext cx="6029432" cy="3941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B71A59-483E-293E-C001-B9545E69EC84}"/>
              </a:ext>
            </a:extLst>
          </p:cNvPr>
          <p:cNvSpPr txBox="1"/>
          <p:nvPr/>
        </p:nvSpPr>
        <p:spPr>
          <a:xfrm>
            <a:off x="1000125" y="19050"/>
            <a:ext cx="10115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Colocalization of Cb</a:t>
            </a:r>
            <a:r>
              <a:rPr lang="en-US" sz="36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-Orx</a:t>
            </a:r>
            <a:r>
              <a:rPr lang="en-US" sz="36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Receptors in the Female/Male VTA</a:t>
            </a:r>
          </a:p>
        </p:txBody>
      </p:sp>
    </p:spTree>
    <p:extLst>
      <p:ext uri="{BB962C8B-B14F-4D97-AF65-F5344CB8AC3E}">
        <p14:creationId xmlns:p14="http://schemas.microsoft.com/office/powerpoint/2010/main" val="3125877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3F0187-9E22-A9DB-3CE0-CDF90C6E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252412"/>
            <a:ext cx="11039475" cy="6353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90D5C3-9B25-14A1-2B47-99F64C9C573C}"/>
              </a:ext>
            </a:extLst>
          </p:cNvPr>
          <p:cNvSpPr txBox="1"/>
          <p:nvPr/>
        </p:nvSpPr>
        <p:spPr>
          <a:xfrm>
            <a:off x="5362575" y="2847975"/>
            <a:ext cx="13811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SPT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^</a:t>
            </a:r>
          </a:p>
        </p:txBody>
      </p:sp>
      <p:pic>
        <p:nvPicPr>
          <p:cNvPr id="7" name="Picture 6" descr="A blue syringe with a needle&#10;&#10;Description automatically generated">
            <a:extLst>
              <a:ext uri="{FF2B5EF4-FFF2-40B4-BE49-F238E27FC236}">
                <a16:creationId xmlns:a16="http://schemas.microsoft.com/office/drawing/2014/main" id="{127B1BBF-91DC-1DBB-2D5B-9C006DE17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818" y="5391149"/>
            <a:ext cx="1347116" cy="942981"/>
          </a:xfrm>
          <a:prstGeom prst="rect">
            <a:avLst/>
          </a:prstGeom>
        </p:spPr>
      </p:pic>
      <p:pic>
        <p:nvPicPr>
          <p:cNvPr id="8" name="Picture 7" descr="A blue syringe with a needle&#10;&#10;Description automatically generated">
            <a:extLst>
              <a:ext uri="{FF2B5EF4-FFF2-40B4-BE49-F238E27FC236}">
                <a16:creationId xmlns:a16="http://schemas.microsoft.com/office/drawing/2014/main" id="{E8AAC528-9608-1142-16F6-64FB22855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3" y="5838824"/>
            <a:ext cx="1347116" cy="9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15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BF39E-69C0-0DD8-9CE3-12E4F140CD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704187" y="182505"/>
            <a:ext cx="10281684" cy="6503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855D17-58C5-53FA-B76A-B0C653D77A79}"/>
              </a:ext>
            </a:extLst>
          </p:cNvPr>
          <p:cNvSpPr txBox="1"/>
          <p:nvPr/>
        </p:nvSpPr>
        <p:spPr>
          <a:xfrm>
            <a:off x="3343274" y="824984"/>
            <a:ext cx="6562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2F03"/>
                </a:solidFill>
              </a:rPr>
              <a:t>“The inability to feel pleasure”</a:t>
            </a:r>
          </a:p>
        </p:txBody>
      </p:sp>
    </p:spTree>
    <p:extLst>
      <p:ext uri="{BB962C8B-B14F-4D97-AF65-F5344CB8AC3E}">
        <p14:creationId xmlns:p14="http://schemas.microsoft.com/office/powerpoint/2010/main" val="632321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BF39E-69C0-0DD8-9CE3-12E4F140C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999462" y="182505"/>
            <a:ext cx="10281684" cy="65038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17E121-970D-D44C-CD95-0A50EC8B2D53}"/>
              </a:ext>
            </a:extLst>
          </p:cNvPr>
          <p:cNvSpPr/>
          <p:nvPr/>
        </p:nvSpPr>
        <p:spPr>
          <a:xfrm>
            <a:off x="8496300" y="1695450"/>
            <a:ext cx="2400300" cy="311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3D8F3-C30F-7E1A-B6C0-71BE01CBBF0C}"/>
              </a:ext>
            </a:extLst>
          </p:cNvPr>
          <p:cNvSpPr/>
          <p:nvPr/>
        </p:nvSpPr>
        <p:spPr>
          <a:xfrm>
            <a:off x="8115300" y="5162550"/>
            <a:ext cx="2743200" cy="143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19849-4A57-CAA2-565C-BFB1614EDDEE}"/>
              </a:ext>
            </a:extLst>
          </p:cNvPr>
          <p:cNvSpPr txBox="1"/>
          <p:nvPr/>
        </p:nvSpPr>
        <p:spPr>
          <a:xfrm>
            <a:off x="2670396" y="6105525"/>
            <a:ext cx="91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87E8E-DA70-279A-3374-7CF32A3AE8FE}"/>
              </a:ext>
            </a:extLst>
          </p:cNvPr>
          <p:cNvSpPr txBox="1"/>
          <p:nvPr/>
        </p:nvSpPr>
        <p:spPr>
          <a:xfrm>
            <a:off x="3895726" y="5972175"/>
            <a:ext cx="100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Orx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2306B-6DA4-925F-6553-D67CD2418F5F}"/>
              </a:ext>
            </a:extLst>
          </p:cNvPr>
          <p:cNvSpPr txBox="1"/>
          <p:nvPr/>
        </p:nvSpPr>
        <p:spPr>
          <a:xfrm>
            <a:off x="4900378" y="6248400"/>
            <a:ext cx="1881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+Orx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9B118-E4C6-2D36-3F17-A82565BBFB74}"/>
              </a:ext>
            </a:extLst>
          </p:cNvPr>
          <p:cNvSpPr txBox="1"/>
          <p:nvPr/>
        </p:nvSpPr>
        <p:spPr>
          <a:xfrm>
            <a:off x="7389231" y="5695950"/>
            <a:ext cx="2307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Antagonist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56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BF39E-69C0-0DD8-9CE3-12E4F140C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999462" y="182505"/>
            <a:ext cx="10281684" cy="65038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A2E915-48E9-6FFB-EF0C-71167FAE8F45}"/>
              </a:ext>
            </a:extLst>
          </p:cNvPr>
          <p:cNvSpPr/>
          <p:nvPr/>
        </p:nvSpPr>
        <p:spPr>
          <a:xfrm>
            <a:off x="3819525" y="2828925"/>
            <a:ext cx="4562474" cy="1971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3B38B9-EE6F-D965-9CA5-94163CC8D87A}"/>
              </a:ext>
            </a:extLst>
          </p:cNvPr>
          <p:cNvSpPr/>
          <p:nvPr/>
        </p:nvSpPr>
        <p:spPr>
          <a:xfrm>
            <a:off x="3200400" y="5114925"/>
            <a:ext cx="4791075" cy="143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1A8625-9F78-CA88-3BE0-F70CE8FB6EA0}"/>
              </a:ext>
            </a:extLst>
          </p:cNvPr>
          <p:cNvSpPr txBox="1"/>
          <p:nvPr/>
        </p:nvSpPr>
        <p:spPr>
          <a:xfrm>
            <a:off x="7669068" y="5286375"/>
            <a:ext cx="91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Orx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F9740-ECC7-2CA4-2B0B-632A8C9D36C0}"/>
              </a:ext>
            </a:extLst>
          </p:cNvPr>
          <p:cNvSpPr txBox="1"/>
          <p:nvPr/>
        </p:nvSpPr>
        <p:spPr>
          <a:xfrm>
            <a:off x="6172200" y="6248400"/>
            <a:ext cx="355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Antagonist + Orx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2361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DB89A8-F40E-7916-DC77-3123F319F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4" y="1546625"/>
            <a:ext cx="11991975" cy="35573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F3874-A242-3F13-0078-AE911F3642AA}"/>
              </a:ext>
            </a:extLst>
          </p:cNvPr>
          <p:cNvSpPr txBox="1"/>
          <p:nvPr/>
        </p:nvSpPr>
        <p:spPr>
          <a:xfrm>
            <a:off x="142875" y="295960"/>
            <a:ext cx="1188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Blocking Cb</a:t>
            </a:r>
            <a:r>
              <a:rPr lang="en-US" sz="36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Intra-amygdala Infusion of Orexin-A Impairs Fear Extinction</a:t>
            </a:r>
          </a:p>
        </p:txBody>
      </p:sp>
    </p:spTree>
    <p:extLst>
      <p:ext uri="{BB962C8B-B14F-4D97-AF65-F5344CB8AC3E}">
        <p14:creationId xmlns:p14="http://schemas.microsoft.com/office/powerpoint/2010/main" val="51004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88151-8C03-082F-97B9-DA6F74D00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88" b="26349"/>
          <a:stretch/>
        </p:blipFill>
        <p:spPr>
          <a:xfrm>
            <a:off x="93614" y="515449"/>
            <a:ext cx="8083735" cy="585922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30AB966-8705-45A4-31E9-A0399D2EDBEF}"/>
              </a:ext>
            </a:extLst>
          </p:cNvPr>
          <p:cNvSpPr/>
          <p:nvPr/>
        </p:nvSpPr>
        <p:spPr>
          <a:xfrm>
            <a:off x="4772298" y="5329646"/>
            <a:ext cx="757646" cy="3744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MAGL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0C3B3-DDC7-B38D-ABCC-607289855731}"/>
              </a:ext>
            </a:extLst>
          </p:cNvPr>
          <p:cNvSpPr/>
          <p:nvPr/>
        </p:nvSpPr>
        <p:spPr>
          <a:xfrm>
            <a:off x="5342709" y="3661955"/>
            <a:ext cx="757646" cy="3744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MAGL</a:t>
            </a:r>
          </a:p>
        </p:txBody>
      </p:sp>
      <p:pic>
        <p:nvPicPr>
          <p:cNvPr id="13" name="Picture 12" descr="A diagram of a cell block&#10;&#10;Description automatically generated">
            <a:extLst>
              <a:ext uri="{FF2B5EF4-FFF2-40B4-BE49-F238E27FC236}">
                <a16:creationId xmlns:a16="http://schemas.microsoft.com/office/drawing/2014/main" id="{CB514ECD-C9BD-522B-2A67-4898B5EA9A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/>
          <a:stretch/>
        </p:blipFill>
        <p:spPr>
          <a:xfrm>
            <a:off x="5631365" y="0"/>
            <a:ext cx="5317911" cy="479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88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0D1245-B557-391F-BFB0-13ED24826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927"/>
          <a:stretch/>
        </p:blipFill>
        <p:spPr>
          <a:xfrm>
            <a:off x="1762125" y="1076945"/>
            <a:ext cx="8705850" cy="5511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3FB24D-8E28-BF72-AF2A-1A59E32DA62D}"/>
              </a:ext>
            </a:extLst>
          </p:cNvPr>
          <p:cNvSpPr txBox="1"/>
          <p:nvPr/>
        </p:nvSpPr>
        <p:spPr>
          <a:xfrm>
            <a:off x="1181100" y="76200"/>
            <a:ext cx="979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qPCR Data Demonstrate Increased Cb</a:t>
            </a:r>
            <a:r>
              <a:rPr lang="en-US" sz="36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Expression </a:t>
            </a:r>
          </a:p>
        </p:txBody>
      </p:sp>
    </p:spTree>
    <p:extLst>
      <p:ext uri="{BB962C8B-B14F-4D97-AF65-F5344CB8AC3E}">
        <p14:creationId xmlns:p14="http://schemas.microsoft.com/office/powerpoint/2010/main" val="2639751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B2C25-D836-A828-04F8-42F215C63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376"/>
            <a:ext cx="12192000" cy="3747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CD530-8735-8D9F-7901-6918F96F4E33}"/>
              </a:ext>
            </a:extLst>
          </p:cNvPr>
          <p:cNvSpPr txBox="1"/>
          <p:nvPr/>
        </p:nvSpPr>
        <p:spPr>
          <a:xfrm>
            <a:off x="133350" y="485775"/>
            <a:ext cx="1192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36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Antagonist Decreases Freezing Restoring Fear Extinction </a:t>
            </a:r>
          </a:p>
        </p:txBody>
      </p:sp>
    </p:spTree>
    <p:extLst>
      <p:ext uri="{BB962C8B-B14F-4D97-AF65-F5344CB8AC3E}">
        <p14:creationId xmlns:p14="http://schemas.microsoft.com/office/powerpoint/2010/main" val="823215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39010F0-AC93-1425-1F14-75AAEFAAC496}"/>
              </a:ext>
            </a:extLst>
          </p:cNvPr>
          <p:cNvSpPr txBox="1"/>
          <p:nvPr/>
        </p:nvSpPr>
        <p:spPr>
          <a:xfrm>
            <a:off x="371475" y="76200"/>
            <a:ext cx="1138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Robertson en al. 2017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qPCr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 Increased Cb</a:t>
            </a:r>
            <a:r>
              <a:rPr lang="en-US" sz="36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B1A50F-C756-6515-9AC5-734E061D0BF7}"/>
              </a:ext>
            </a:extLst>
          </p:cNvPr>
          <p:cNvSpPr/>
          <p:nvPr/>
        </p:nvSpPr>
        <p:spPr>
          <a:xfrm>
            <a:off x="1" y="2362199"/>
            <a:ext cx="6800850" cy="2085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 wheel control No aggression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Aggression in  SAM (Escape)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Aggression in SAM (STAY)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 Wheel + SAM Social Aggression (Escape)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 Wheel + SAM Social Aggression (Stay)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782238-7ADF-A502-FA33-8E8CC1487D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70"/>
          <a:stretch/>
        </p:blipFill>
        <p:spPr>
          <a:xfrm>
            <a:off x="6267449" y="1356792"/>
            <a:ext cx="5857875" cy="42629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4D0B10-1975-086B-9645-0577E7BBA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4" t="16212" r="87404" b="50758"/>
          <a:stretch/>
        </p:blipFill>
        <p:spPr>
          <a:xfrm>
            <a:off x="0" y="2505075"/>
            <a:ext cx="803750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54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93DA7-4FBF-8DF7-C50F-1F7F871AD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4" y="667277"/>
            <a:ext cx="8229601" cy="6126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3ACC68-AAF1-796F-7CC3-0CBC40D5416A}"/>
              </a:ext>
            </a:extLst>
          </p:cNvPr>
          <p:cNvSpPr txBox="1"/>
          <p:nvPr/>
        </p:nvSpPr>
        <p:spPr>
          <a:xfrm>
            <a:off x="885825" y="76200"/>
            <a:ext cx="1025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Robertson en al. 2017 Show Increased Cb</a:t>
            </a:r>
            <a:r>
              <a:rPr lang="en-US" sz="36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Expression </a:t>
            </a:r>
          </a:p>
        </p:txBody>
      </p:sp>
    </p:spTree>
    <p:extLst>
      <p:ext uri="{BB962C8B-B14F-4D97-AF65-F5344CB8AC3E}">
        <p14:creationId xmlns:p14="http://schemas.microsoft.com/office/powerpoint/2010/main" val="41172632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2303C9-68DD-E77D-527C-4AD07C356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1" y="109705"/>
            <a:ext cx="8867774" cy="66888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32BBEC-EF38-137C-2776-6E5E7A0E8724}"/>
              </a:ext>
            </a:extLst>
          </p:cNvPr>
          <p:cNvSpPr/>
          <p:nvPr/>
        </p:nvSpPr>
        <p:spPr>
          <a:xfrm>
            <a:off x="2554916" y="5469564"/>
            <a:ext cx="8017834" cy="1055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MAGL &amp; FAAH inhibitors to increase eCb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DAGL inhibitor (O7460) to Decrease 2-Ag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F7A4C-9F36-BD01-88B0-4DF8BE716750}"/>
              </a:ext>
            </a:extLst>
          </p:cNvPr>
          <p:cNvSpPr/>
          <p:nvPr/>
        </p:nvSpPr>
        <p:spPr>
          <a:xfrm>
            <a:off x="5981701" y="2705099"/>
            <a:ext cx="2209800" cy="923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8CA434-B4D9-C84B-4FC1-865CE6FD2E39}"/>
              </a:ext>
            </a:extLst>
          </p:cNvPr>
          <p:cNvSpPr/>
          <p:nvPr/>
        </p:nvSpPr>
        <p:spPr>
          <a:xfrm>
            <a:off x="6858000" y="3562350"/>
            <a:ext cx="1381125" cy="1428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C4779-4661-9159-79DB-682E7FA86B67}"/>
              </a:ext>
            </a:extLst>
          </p:cNvPr>
          <p:cNvSpPr/>
          <p:nvPr/>
        </p:nvSpPr>
        <p:spPr>
          <a:xfrm>
            <a:off x="4114799" y="619125"/>
            <a:ext cx="5267325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RST/Electric Shock/SAM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JWH133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D59FCF-5B7A-3360-7446-880C7E4D1889}"/>
              </a:ext>
            </a:extLst>
          </p:cNvPr>
          <p:cNvSpPr/>
          <p:nvPr/>
        </p:nvSpPr>
        <p:spPr>
          <a:xfrm>
            <a:off x="2581275" y="3219450"/>
            <a:ext cx="1343026" cy="1200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Orx</a:t>
            </a:r>
            <a:r>
              <a:rPr lang="en-US" sz="24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Orx</a:t>
            </a:r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FC291C-CC18-E59C-94C9-644863AA1DA4}"/>
              </a:ext>
            </a:extLst>
          </p:cNvPr>
          <p:cNvSpPr/>
          <p:nvPr/>
        </p:nvSpPr>
        <p:spPr>
          <a:xfrm>
            <a:off x="5095875" y="2952750"/>
            <a:ext cx="990600" cy="52387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Cb</a:t>
            </a:r>
            <a:r>
              <a:rPr lang="en-US" sz="1600" dirty="0"/>
              <a:t>2</a:t>
            </a:r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8E7E79-9534-12D3-405E-E34A8EF5779D}"/>
              </a:ext>
            </a:extLst>
          </p:cNvPr>
          <p:cNvSpPr/>
          <p:nvPr/>
        </p:nvSpPr>
        <p:spPr>
          <a:xfrm>
            <a:off x="2781300" y="2590800"/>
            <a:ext cx="990600" cy="52387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Cb</a:t>
            </a:r>
            <a:r>
              <a:rPr lang="en-US" sz="1600" dirty="0"/>
              <a:t>2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42C87B-587E-57EA-2968-0F951D1431E0}"/>
              </a:ext>
            </a:extLst>
          </p:cNvPr>
          <p:cNvSpPr/>
          <p:nvPr/>
        </p:nvSpPr>
        <p:spPr>
          <a:xfrm>
            <a:off x="8258175" y="2486025"/>
            <a:ext cx="2266951" cy="195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DC3198-CEEF-670B-3EC2-D64254402219}"/>
              </a:ext>
            </a:extLst>
          </p:cNvPr>
          <p:cNvCxnSpPr/>
          <p:nvPr/>
        </p:nvCxnSpPr>
        <p:spPr>
          <a:xfrm flipV="1">
            <a:off x="8249697" y="3783204"/>
            <a:ext cx="0" cy="138165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2878A83-B587-8CA4-1C07-ED6C38563BDF}"/>
              </a:ext>
            </a:extLst>
          </p:cNvPr>
          <p:cNvCxnSpPr>
            <a:cxnSpLocks/>
          </p:cNvCxnSpPr>
          <p:nvPr/>
        </p:nvCxnSpPr>
        <p:spPr>
          <a:xfrm>
            <a:off x="5595942" y="3443353"/>
            <a:ext cx="3521" cy="680000"/>
          </a:xfrm>
          <a:prstGeom prst="straightConnector1">
            <a:avLst/>
          </a:prstGeom>
          <a:ln w="98425" cap="flat" cmpd="sng">
            <a:solidFill>
              <a:srgbClr val="FF0000"/>
            </a:solidFill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23B452-E7DA-C78B-2083-02A6041C99B6}"/>
              </a:ext>
            </a:extLst>
          </p:cNvPr>
          <p:cNvCxnSpPr>
            <a:cxnSpLocks/>
          </p:cNvCxnSpPr>
          <p:nvPr/>
        </p:nvCxnSpPr>
        <p:spPr>
          <a:xfrm>
            <a:off x="5419731" y="4133850"/>
            <a:ext cx="38061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EA84D8-4812-F8D8-8E90-BCCF5ECEE806}"/>
              </a:ext>
            </a:extLst>
          </p:cNvPr>
          <p:cNvCxnSpPr>
            <a:cxnSpLocks/>
          </p:cNvCxnSpPr>
          <p:nvPr/>
        </p:nvCxnSpPr>
        <p:spPr>
          <a:xfrm>
            <a:off x="5119692" y="4453003"/>
            <a:ext cx="166683" cy="347597"/>
          </a:xfrm>
          <a:prstGeom prst="straightConnector1">
            <a:avLst/>
          </a:prstGeom>
          <a:ln w="98425" cap="flat" cmpd="sng">
            <a:solidFill>
              <a:srgbClr val="FF0000"/>
            </a:solidFill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7CF004-3475-B5CB-E8CF-67B5396A2F88}"/>
              </a:ext>
            </a:extLst>
          </p:cNvPr>
          <p:cNvCxnSpPr>
            <a:cxnSpLocks/>
          </p:cNvCxnSpPr>
          <p:nvPr/>
        </p:nvCxnSpPr>
        <p:spPr>
          <a:xfrm flipV="1">
            <a:off x="5162550" y="4714875"/>
            <a:ext cx="257175" cy="16192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612997-37CA-331E-212B-C74AEAE25AC8}"/>
              </a:ext>
            </a:extLst>
          </p:cNvPr>
          <p:cNvSpPr txBox="1"/>
          <p:nvPr/>
        </p:nvSpPr>
        <p:spPr>
          <a:xfrm>
            <a:off x="8248651" y="2272397"/>
            <a:ext cx="224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Antagonist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AM630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SR144528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54FB58-1A84-EF96-B90A-A7421A7808A2}"/>
              </a:ext>
            </a:extLst>
          </p:cNvPr>
          <p:cNvCxnSpPr>
            <a:cxnSpLocks/>
          </p:cNvCxnSpPr>
          <p:nvPr/>
        </p:nvCxnSpPr>
        <p:spPr>
          <a:xfrm flipH="1">
            <a:off x="6238875" y="3162300"/>
            <a:ext cx="1952625" cy="0"/>
          </a:xfrm>
          <a:prstGeom prst="straightConnector1">
            <a:avLst/>
          </a:prstGeom>
          <a:ln w="98425" cap="flat" cmpd="sng">
            <a:solidFill>
              <a:srgbClr val="FF0000"/>
            </a:solidFill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369B0A-E20A-39FE-F6F4-FFCB2A9889AE}"/>
              </a:ext>
            </a:extLst>
          </p:cNvPr>
          <p:cNvCxnSpPr>
            <a:cxnSpLocks/>
          </p:cNvCxnSpPr>
          <p:nvPr/>
        </p:nvCxnSpPr>
        <p:spPr>
          <a:xfrm>
            <a:off x="6190875" y="2943225"/>
            <a:ext cx="0" cy="40957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205EF41-C327-3365-8EB2-8F97A3DA51AF}"/>
              </a:ext>
            </a:extLst>
          </p:cNvPr>
          <p:cNvCxnSpPr>
            <a:cxnSpLocks/>
          </p:cNvCxnSpPr>
          <p:nvPr/>
        </p:nvCxnSpPr>
        <p:spPr>
          <a:xfrm>
            <a:off x="6067425" y="3429000"/>
            <a:ext cx="2286000" cy="790575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88C1FF7-FEAC-B54E-E594-D65A67A57228}"/>
              </a:ext>
            </a:extLst>
          </p:cNvPr>
          <p:cNvSpPr txBox="1"/>
          <p:nvPr/>
        </p:nvSpPr>
        <p:spPr>
          <a:xfrm>
            <a:off x="8239125" y="3972996"/>
            <a:ext cx="2324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↓Inflammation</a:t>
            </a:r>
          </a:p>
        </p:txBody>
      </p:sp>
    </p:spTree>
    <p:extLst>
      <p:ext uri="{BB962C8B-B14F-4D97-AF65-F5344CB8AC3E}">
        <p14:creationId xmlns:p14="http://schemas.microsoft.com/office/powerpoint/2010/main" val="671493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548BF-EDEA-B4F8-6EDE-9756433B2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685925"/>
            <a:ext cx="7620000" cy="3790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CFD2EB-EB6B-84B2-5664-F3A7F204D0DF}"/>
              </a:ext>
            </a:extLst>
          </p:cNvPr>
          <p:cNvSpPr txBox="1"/>
          <p:nvPr/>
        </p:nvSpPr>
        <p:spPr>
          <a:xfrm>
            <a:off x="1171575" y="409575"/>
            <a:ext cx="1010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4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Agonist Increases Freezing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38BB9-DE1F-6857-5921-1F1C293B67D2}"/>
              </a:ext>
            </a:extLst>
          </p:cNvPr>
          <p:cNvSpPr txBox="1"/>
          <p:nvPr/>
        </p:nvSpPr>
        <p:spPr>
          <a:xfrm>
            <a:off x="7934325" y="2521059"/>
            <a:ext cx="4257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JWH133 Increased Freezing in mice subjected to Unconditioned Stimulus over 5 days. </a:t>
            </a:r>
          </a:p>
        </p:txBody>
      </p:sp>
    </p:spTree>
    <p:extLst>
      <p:ext uri="{BB962C8B-B14F-4D97-AF65-F5344CB8AC3E}">
        <p14:creationId xmlns:p14="http://schemas.microsoft.com/office/powerpoint/2010/main" val="1298242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548BF-EDEA-B4F8-6EDE-9756433B2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685925"/>
            <a:ext cx="7620000" cy="3790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CFD2EB-EB6B-84B2-5664-F3A7F204D0DF}"/>
              </a:ext>
            </a:extLst>
          </p:cNvPr>
          <p:cNvSpPr txBox="1"/>
          <p:nvPr/>
        </p:nvSpPr>
        <p:spPr>
          <a:xfrm>
            <a:off x="1362075" y="419100"/>
            <a:ext cx="722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44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Agonist Increases Freezing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CB745-324C-BD7E-0B84-5DF2188E5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brightnessContrast bright="-24000" contrast="3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6775" y="80962"/>
            <a:ext cx="3543300" cy="6677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071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86D8B-1705-F59A-B7FB-96F0176E07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916"/>
          <a:stretch/>
        </p:blipFill>
        <p:spPr>
          <a:xfrm>
            <a:off x="224870" y="1371600"/>
            <a:ext cx="11695046" cy="3362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7EC911-1158-B910-FBFF-EDD7E2C0A0B1}"/>
              </a:ext>
            </a:extLst>
          </p:cNvPr>
          <p:cNvSpPr txBox="1"/>
          <p:nvPr/>
        </p:nvSpPr>
        <p:spPr>
          <a:xfrm>
            <a:off x="224870" y="405884"/>
            <a:ext cx="116950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In-vitro Colocalization of Cb</a:t>
            </a:r>
            <a:r>
              <a:rPr lang="en-US" sz="44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Orx</a:t>
            </a:r>
            <a:r>
              <a:rPr lang="en-US" sz="44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Receptors</a:t>
            </a:r>
          </a:p>
        </p:txBody>
      </p:sp>
    </p:spTree>
    <p:extLst>
      <p:ext uri="{BB962C8B-B14F-4D97-AF65-F5344CB8AC3E}">
        <p14:creationId xmlns:p14="http://schemas.microsoft.com/office/powerpoint/2010/main" val="1609032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86D8B-1705-F59A-B7FB-96F0176E07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8" t="45389" r="53557"/>
          <a:stretch/>
        </p:blipFill>
        <p:spPr>
          <a:xfrm>
            <a:off x="2895501" y="1066800"/>
            <a:ext cx="6400899" cy="54393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8865CD-2275-926F-EC27-47A2CD5B29BC}"/>
              </a:ext>
            </a:extLst>
          </p:cNvPr>
          <p:cNvSpPr txBox="1"/>
          <p:nvPr/>
        </p:nvSpPr>
        <p:spPr>
          <a:xfrm>
            <a:off x="104775" y="152400"/>
            <a:ext cx="1198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Parabolic Curve: Colocalization of Cb</a:t>
            </a:r>
            <a:r>
              <a:rPr lang="en-US" sz="44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4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Orx</a:t>
            </a:r>
            <a:r>
              <a:rPr lang="en-US" sz="44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</a:p>
        </p:txBody>
      </p:sp>
    </p:spTree>
    <p:extLst>
      <p:ext uri="{BB962C8B-B14F-4D97-AF65-F5344CB8AC3E}">
        <p14:creationId xmlns:p14="http://schemas.microsoft.com/office/powerpoint/2010/main" val="908338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7EC911-1158-B910-FBFF-EDD7E2C0A0B1}"/>
              </a:ext>
            </a:extLst>
          </p:cNvPr>
          <p:cNvSpPr txBox="1"/>
          <p:nvPr/>
        </p:nvSpPr>
        <p:spPr>
          <a:xfrm>
            <a:off x="364951" y="101084"/>
            <a:ext cx="115127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Colocalization of Cb</a:t>
            </a:r>
            <a:r>
              <a:rPr lang="en-US" sz="44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Orx</a:t>
            </a:r>
            <a:r>
              <a:rPr lang="en-US" sz="44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Receptors In Vivo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E0248B-31EF-8738-DF82-9C124CBC9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50" t="9460" r="17942" b="18796"/>
          <a:stretch/>
        </p:blipFill>
        <p:spPr>
          <a:xfrm rot="5400000">
            <a:off x="2734629" y="-1385079"/>
            <a:ext cx="5744672" cy="104840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AF6578-89FC-EFE1-9442-024B1F97E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94"/>
          <a:stretch/>
        </p:blipFill>
        <p:spPr>
          <a:xfrm>
            <a:off x="9925049" y="976795"/>
            <a:ext cx="1952626" cy="57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8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88151-8C03-082F-97B9-DA6F74D00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8" t="72762" r="3604"/>
          <a:stretch/>
        </p:blipFill>
        <p:spPr>
          <a:xfrm>
            <a:off x="392204" y="694009"/>
            <a:ext cx="11492754" cy="51366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B1A44FD-32CA-8971-69BB-02FD496AC66E}"/>
              </a:ext>
            </a:extLst>
          </p:cNvPr>
          <p:cNvSpPr/>
          <p:nvPr/>
        </p:nvSpPr>
        <p:spPr>
          <a:xfrm>
            <a:off x="757742" y="1785091"/>
            <a:ext cx="933786" cy="481529"/>
          </a:xfrm>
          <a:prstGeom prst="ellipse">
            <a:avLst/>
          </a:prstGeom>
          <a:solidFill>
            <a:srgbClr val="437E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7BA44B6-FA3C-901C-9A63-6A4E44CCB398}"/>
              </a:ext>
            </a:extLst>
          </p:cNvPr>
          <p:cNvSpPr/>
          <p:nvPr/>
        </p:nvSpPr>
        <p:spPr>
          <a:xfrm>
            <a:off x="757742" y="3805616"/>
            <a:ext cx="933786" cy="481529"/>
          </a:xfrm>
          <a:prstGeom prst="ellipse">
            <a:avLst/>
          </a:prstGeom>
          <a:solidFill>
            <a:srgbClr val="5DA6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7D8DBD-07DC-AC74-A258-103725FC4419}"/>
              </a:ext>
            </a:extLst>
          </p:cNvPr>
          <p:cNvSpPr/>
          <p:nvPr/>
        </p:nvSpPr>
        <p:spPr>
          <a:xfrm>
            <a:off x="762070" y="3214318"/>
            <a:ext cx="1177691" cy="481529"/>
          </a:xfrm>
          <a:prstGeom prst="ellipse">
            <a:avLst/>
          </a:prstGeom>
          <a:solidFill>
            <a:srgbClr val="EBAE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6E0B0F-F6F4-A3C2-3728-84A806C6DC96}"/>
              </a:ext>
            </a:extLst>
          </p:cNvPr>
          <p:cNvSpPr/>
          <p:nvPr/>
        </p:nvSpPr>
        <p:spPr>
          <a:xfrm>
            <a:off x="905288" y="2604103"/>
            <a:ext cx="933786" cy="481529"/>
          </a:xfrm>
          <a:prstGeom prst="ellipse">
            <a:avLst/>
          </a:prstGeom>
          <a:solidFill>
            <a:srgbClr val="AF96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2-Ag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F7D7C-8C07-2CB8-CB05-EEA591E99FF4}"/>
              </a:ext>
            </a:extLst>
          </p:cNvPr>
          <p:cNvSpPr/>
          <p:nvPr/>
        </p:nvSpPr>
        <p:spPr>
          <a:xfrm>
            <a:off x="904197" y="1155040"/>
            <a:ext cx="2403336" cy="34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Life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651A5D-1B1B-DBD5-B8D9-FE17527F9327}"/>
              </a:ext>
            </a:extLst>
          </p:cNvPr>
          <p:cNvSpPr/>
          <p:nvPr/>
        </p:nvSpPr>
        <p:spPr>
          <a:xfrm>
            <a:off x="4509794" y="1133530"/>
            <a:ext cx="2702760" cy="34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Adolescence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6185B-7ABD-2803-B9EA-1B143CE74EF8}"/>
              </a:ext>
            </a:extLst>
          </p:cNvPr>
          <p:cNvSpPr/>
          <p:nvPr/>
        </p:nvSpPr>
        <p:spPr>
          <a:xfrm>
            <a:off x="8470401" y="1183226"/>
            <a:ext cx="2403336" cy="34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31B839-34F8-91FC-9DAF-5688F71F2EBC}"/>
              </a:ext>
            </a:extLst>
          </p:cNvPr>
          <p:cNvSpPr txBox="1"/>
          <p:nvPr/>
        </p:nvSpPr>
        <p:spPr>
          <a:xfrm>
            <a:off x="3946262" y="5821135"/>
            <a:ext cx="3750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https://www.nature.com/articles/npp2017143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0916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0DEF3-D33B-DBEA-190D-CE02751C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4" y="1272660"/>
            <a:ext cx="11515725" cy="4581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47F0BC-4394-AB84-C2AD-2729590833F1}"/>
              </a:ext>
            </a:extLst>
          </p:cNvPr>
          <p:cNvSpPr txBox="1"/>
          <p:nvPr/>
        </p:nvSpPr>
        <p:spPr>
          <a:xfrm>
            <a:off x="0" y="25717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 Proteins Prevented Cb</a:t>
            </a:r>
            <a:r>
              <a:rPr lang="en-US" sz="4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Orx</a:t>
            </a:r>
            <a:r>
              <a:rPr lang="en-US" sz="4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Tetrameric Complex</a:t>
            </a:r>
          </a:p>
        </p:txBody>
      </p:sp>
    </p:spTree>
    <p:extLst>
      <p:ext uri="{BB962C8B-B14F-4D97-AF65-F5344CB8AC3E}">
        <p14:creationId xmlns:p14="http://schemas.microsoft.com/office/powerpoint/2010/main" val="1624280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E53C6-CB0B-7E12-2E6C-40F95E33A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9" y="1314451"/>
            <a:ext cx="11891609" cy="42576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1923C9-197E-5087-1F1B-66BE4ADAE261}"/>
              </a:ext>
            </a:extLst>
          </p:cNvPr>
          <p:cNvSpPr txBox="1"/>
          <p:nvPr/>
        </p:nvSpPr>
        <p:spPr>
          <a:xfrm>
            <a:off x="95251" y="257175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 Proteins Prevents YFP Signal of Tetramerize Complex</a:t>
            </a:r>
          </a:p>
        </p:txBody>
      </p:sp>
    </p:spTree>
    <p:extLst>
      <p:ext uri="{BB962C8B-B14F-4D97-AF65-F5344CB8AC3E}">
        <p14:creationId xmlns:p14="http://schemas.microsoft.com/office/powerpoint/2010/main" val="1427997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ell block&#10;&#10;Description automatically generated">
            <a:extLst>
              <a:ext uri="{FF2B5EF4-FFF2-40B4-BE49-F238E27FC236}">
                <a16:creationId xmlns:a16="http://schemas.microsoft.com/office/drawing/2014/main" id="{BFE3CB7E-A993-A947-340A-875BF6F6E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42779" r="65907" b="1"/>
          <a:stretch/>
        </p:blipFill>
        <p:spPr>
          <a:xfrm rot="5400000">
            <a:off x="3340627" y="-2007127"/>
            <a:ext cx="5510745" cy="12191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C2C4B9-F323-791B-F3B2-C9C80029534E}"/>
              </a:ext>
            </a:extLst>
          </p:cNvPr>
          <p:cNvSpPr txBox="1"/>
          <p:nvPr/>
        </p:nvSpPr>
        <p:spPr>
          <a:xfrm rot="366159">
            <a:off x="1028699" y="4438651"/>
            <a:ext cx="2076450" cy="584775"/>
          </a:xfrm>
          <a:prstGeom prst="rect">
            <a:avLst/>
          </a:prstGeom>
          <a:solidFill>
            <a:srgbClr val="94C4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F4182-4E09-F450-47C5-0765F5C1D869}"/>
              </a:ext>
            </a:extLst>
          </p:cNvPr>
          <p:cNvSpPr txBox="1"/>
          <p:nvPr/>
        </p:nvSpPr>
        <p:spPr>
          <a:xfrm>
            <a:off x="3533775" y="5486401"/>
            <a:ext cx="2076450" cy="1077218"/>
          </a:xfrm>
          <a:prstGeom prst="rect">
            <a:avLst/>
          </a:prstGeom>
          <a:solidFill>
            <a:srgbClr val="94C4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Orx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AB4E6-9D2F-EE7E-CFF4-2FC98479D4A6}"/>
              </a:ext>
            </a:extLst>
          </p:cNvPr>
          <p:cNvSpPr txBox="1"/>
          <p:nvPr/>
        </p:nvSpPr>
        <p:spPr>
          <a:xfrm rot="19735203">
            <a:off x="6058817" y="4557607"/>
            <a:ext cx="4481867" cy="584775"/>
          </a:xfrm>
          <a:prstGeom prst="rect">
            <a:avLst/>
          </a:prstGeom>
          <a:solidFill>
            <a:srgbClr val="94C4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Orx</a:t>
            </a:r>
            <a:r>
              <a:rPr 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Tetramer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A2A4C-6152-780A-3320-DD6ADAF828CB}"/>
              </a:ext>
            </a:extLst>
          </p:cNvPr>
          <p:cNvSpPr txBox="1"/>
          <p:nvPr/>
        </p:nvSpPr>
        <p:spPr>
          <a:xfrm>
            <a:off x="0" y="104775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Tetramerization of Cb</a:t>
            </a:r>
            <a:r>
              <a:rPr lang="en-US" sz="3600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+Orx</a:t>
            </a:r>
            <a:r>
              <a:rPr lang="en-US" sz="3600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Homodimers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exist on Neuron populations as well but the Paper focus on Microglia expression  </a:t>
            </a:r>
          </a:p>
        </p:txBody>
      </p:sp>
    </p:spTree>
    <p:extLst>
      <p:ext uri="{BB962C8B-B14F-4D97-AF65-F5344CB8AC3E}">
        <p14:creationId xmlns:p14="http://schemas.microsoft.com/office/powerpoint/2010/main" val="3938195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ell block&#10;&#10;Description automatically generated">
            <a:extLst>
              <a:ext uri="{FF2B5EF4-FFF2-40B4-BE49-F238E27FC236}">
                <a16:creationId xmlns:a16="http://schemas.microsoft.com/office/drawing/2014/main" id="{BFE3CB7E-A993-A947-340A-875BF6F6E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9"/>
          <a:stretch/>
        </p:blipFill>
        <p:spPr>
          <a:xfrm>
            <a:off x="3468042" y="0"/>
            <a:ext cx="872395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B785ED-342A-4843-9DCC-07445F6D8365}"/>
              </a:ext>
            </a:extLst>
          </p:cNvPr>
          <p:cNvSpPr txBox="1"/>
          <p:nvPr/>
        </p:nvSpPr>
        <p:spPr>
          <a:xfrm>
            <a:off x="1" y="302359"/>
            <a:ext cx="44577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2-Ag and Anandamide act as opposite modulators of Fear Conditioning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28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help modulate stressful behaviors brought on by Orexin 1 Receptors or Orexin-A.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28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shown to impair fear conditioning extinction and overexpress in different areas of the brain after running in stress paradigm.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062953-598A-C929-3FC7-5CD11FB5DB21}"/>
              </a:ext>
            </a:extLst>
          </p:cNvPr>
          <p:cNvSpPr txBox="1"/>
          <p:nvPr/>
        </p:nvSpPr>
        <p:spPr>
          <a:xfrm>
            <a:off x="7326338" y="4208355"/>
            <a:ext cx="49839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  </a:t>
            </a:r>
            <a:endParaRPr lang="en-US" sz="5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37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ell block&#10;&#10;Description automatically generated">
            <a:extLst>
              <a:ext uri="{FF2B5EF4-FFF2-40B4-BE49-F238E27FC236}">
                <a16:creationId xmlns:a16="http://schemas.microsoft.com/office/drawing/2014/main" id="{BFE3CB7E-A993-A947-340A-875BF6F6E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9"/>
          <a:stretch/>
        </p:blipFill>
        <p:spPr>
          <a:xfrm>
            <a:off x="3467100" y="0"/>
            <a:ext cx="872395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79BBD-575C-214B-BB20-41B555026F8B}"/>
              </a:ext>
            </a:extLst>
          </p:cNvPr>
          <p:cNvSpPr txBox="1"/>
          <p:nvPr/>
        </p:nvSpPr>
        <p:spPr>
          <a:xfrm>
            <a:off x="-1" y="-91380"/>
            <a:ext cx="77057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28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Colocalization with Orexin 1 receptors have demonstrated possible heterodimerization causing internalization and receptor recycling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8E2DA-CA0B-8A98-8D46-5A81DF44C2A7}"/>
              </a:ext>
            </a:extLst>
          </p:cNvPr>
          <p:cNvSpPr txBox="1"/>
          <p:nvPr/>
        </p:nvSpPr>
        <p:spPr>
          <a:xfrm>
            <a:off x="0" y="1505247"/>
            <a:ext cx="45910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28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colocalization with Orx</a:t>
            </a:r>
            <a:r>
              <a:rPr lang="en-US" sz="28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 in Microglia can form possible Tetrameric Complex of its homodimers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Blocking Orx</a:t>
            </a:r>
            <a:r>
              <a:rPr lang="en-US" sz="28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activating Orx</a:t>
            </a:r>
            <a:r>
              <a:rPr lang="en-US" sz="28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potentiate Cb receptors signaling. While Blocking Cb</a:t>
            </a:r>
            <a:r>
              <a:rPr lang="en-US" sz="2800" baseline="-25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receptors could regulate Orexin-A effect.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BD5B0-9D0F-63F7-029F-3312B69722B9}"/>
              </a:ext>
            </a:extLst>
          </p:cNvPr>
          <p:cNvSpPr txBox="1"/>
          <p:nvPr/>
        </p:nvSpPr>
        <p:spPr>
          <a:xfrm>
            <a:off x="7326338" y="4208355"/>
            <a:ext cx="49839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  </a:t>
            </a:r>
            <a:endParaRPr lang="en-US" sz="5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51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C0CDD-81D6-EDD0-342C-EFCE36E34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495424"/>
            <a:ext cx="9220200" cy="5186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F0A6E5-542A-977F-BEAE-10F9AA298F8C}"/>
              </a:ext>
            </a:extLst>
          </p:cNvPr>
          <p:cNvSpPr txBox="1"/>
          <p:nvPr/>
        </p:nvSpPr>
        <p:spPr>
          <a:xfrm>
            <a:off x="1990725" y="180975"/>
            <a:ext cx="882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QUESTIONS??????</a:t>
            </a:r>
          </a:p>
        </p:txBody>
      </p:sp>
    </p:spTree>
    <p:extLst>
      <p:ext uri="{BB962C8B-B14F-4D97-AF65-F5344CB8AC3E}">
        <p14:creationId xmlns:p14="http://schemas.microsoft.com/office/powerpoint/2010/main" val="22211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88151-8C03-082F-97B9-DA6F74D00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7" t="72762" r="3605"/>
          <a:stretch/>
        </p:blipFill>
        <p:spPr>
          <a:xfrm>
            <a:off x="843467" y="1279774"/>
            <a:ext cx="3887096" cy="51366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B1A44FD-32CA-8971-69BB-02FD496AC66E}"/>
              </a:ext>
            </a:extLst>
          </p:cNvPr>
          <p:cNvSpPr/>
          <p:nvPr/>
        </p:nvSpPr>
        <p:spPr>
          <a:xfrm>
            <a:off x="87796" y="2467533"/>
            <a:ext cx="933786" cy="481529"/>
          </a:xfrm>
          <a:prstGeom prst="ellipse">
            <a:avLst/>
          </a:prstGeom>
          <a:solidFill>
            <a:srgbClr val="437E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7BA44B6-FA3C-901C-9A63-6A4E44CCB398}"/>
              </a:ext>
            </a:extLst>
          </p:cNvPr>
          <p:cNvSpPr/>
          <p:nvPr/>
        </p:nvSpPr>
        <p:spPr>
          <a:xfrm>
            <a:off x="100952" y="5003453"/>
            <a:ext cx="933786" cy="481529"/>
          </a:xfrm>
          <a:prstGeom prst="ellipse">
            <a:avLst/>
          </a:prstGeom>
          <a:solidFill>
            <a:srgbClr val="5DA6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7D8DBD-07DC-AC74-A258-103725FC4419}"/>
              </a:ext>
            </a:extLst>
          </p:cNvPr>
          <p:cNvSpPr/>
          <p:nvPr/>
        </p:nvSpPr>
        <p:spPr>
          <a:xfrm>
            <a:off x="84143" y="4319402"/>
            <a:ext cx="1177691" cy="481529"/>
          </a:xfrm>
          <a:prstGeom prst="ellipse">
            <a:avLst/>
          </a:prstGeom>
          <a:solidFill>
            <a:srgbClr val="EBAE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6E0B0F-F6F4-A3C2-3728-84A806C6DC96}"/>
              </a:ext>
            </a:extLst>
          </p:cNvPr>
          <p:cNvSpPr/>
          <p:nvPr/>
        </p:nvSpPr>
        <p:spPr>
          <a:xfrm>
            <a:off x="83027" y="3241106"/>
            <a:ext cx="933786" cy="481529"/>
          </a:xfrm>
          <a:prstGeom prst="ellipse">
            <a:avLst/>
          </a:prstGeom>
          <a:solidFill>
            <a:srgbClr val="AF96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2-Ag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6185B-7ABD-2803-B9EA-1B143CE74EF8}"/>
              </a:ext>
            </a:extLst>
          </p:cNvPr>
          <p:cNvSpPr/>
          <p:nvPr/>
        </p:nvSpPr>
        <p:spPr>
          <a:xfrm>
            <a:off x="1154865" y="1771612"/>
            <a:ext cx="2403336" cy="34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C28EED-73E6-68A9-8936-B4404E0038B9}"/>
              </a:ext>
            </a:extLst>
          </p:cNvPr>
          <p:cNvSpPr/>
          <p:nvPr/>
        </p:nvSpPr>
        <p:spPr>
          <a:xfrm>
            <a:off x="4587353" y="1279774"/>
            <a:ext cx="6730400" cy="5136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DD485C-87E7-A8A2-3D2C-BB5D55BF0522}"/>
              </a:ext>
            </a:extLst>
          </p:cNvPr>
          <p:cNvCxnSpPr>
            <a:cxnSpLocks/>
          </p:cNvCxnSpPr>
          <p:nvPr/>
        </p:nvCxnSpPr>
        <p:spPr>
          <a:xfrm>
            <a:off x="843467" y="5518225"/>
            <a:ext cx="10387528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4B3E92-3250-00D1-AA81-266754E113DA}"/>
              </a:ext>
            </a:extLst>
          </p:cNvPr>
          <p:cNvCxnSpPr>
            <a:cxnSpLocks/>
          </p:cNvCxnSpPr>
          <p:nvPr/>
        </p:nvCxnSpPr>
        <p:spPr>
          <a:xfrm>
            <a:off x="843467" y="1690302"/>
            <a:ext cx="10387528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3D3D2C-CBB4-866C-7FAF-45B781C0D61D}"/>
              </a:ext>
            </a:extLst>
          </p:cNvPr>
          <p:cNvCxnSpPr/>
          <p:nvPr/>
        </p:nvCxnSpPr>
        <p:spPr>
          <a:xfrm>
            <a:off x="11230995" y="1690302"/>
            <a:ext cx="0" cy="3827923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933533F-6A13-A650-5F35-AD0C68375C75}"/>
              </a:ext>
            </a:extLst>
          </p:cNvPr>
          <p:cNvSpPr/>
          <p:nvPr/>
        </p:nvSpPr>
        <p:spPr>
          <a:xfrm>
            <a:off x="4479775" y="1871383"/>
            <a:ext cx="6605196" cy="1300863"/>
          </a:xfrm>
          <a:custGeom>
            <a:avLst/>
            <a:gdLst>
              <a:gd name="connsiteX0" fmla="*/ 0 w 6605196"/>
              <a:gd name="connsiteY0" fmla="*/ 1280160 h 1300863"/>
              <a:gd name="connsiteX1" fmla="*/ 1559859 w 6605196"/>
              <a:gd name="connsiteY1" fmla="*/ 1280160 h 1300863"/>
              <a:gd name="connsiteX2" fmla="*/ 2926080 w 6605196"/>
              <a:gd name="connsiteY2" fmla="*/ 1065007 h 1300863"/>
              <a:gd name="connsiteX3" fmla="*/ 5819887 w 6605196"/>
              <a:gd name="connsiteY3" fmla="*/ 355002 h 1300863"/>
              <a:gd name="connsiteX4" fmla="*/ 6605196 w 6605196"/>
              <a:gd name="connsiteY4" fmla="*/ 0 h 130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196" h="1300863">
                <a:moveTo>
                  <a:pt x="0" y="1280160"/>
                </a:moveTo>
                <a:cubicBezTo>
                  <a:pt x="536089" y="1298089"/>
                  <a:pt x="1072179" y="1316019"/>
                  <a:pt x="1559859" y="1280160"/>
                </a:cubicBezTo>
                <a:cubicBezTo>
                  <a:pt x="2047539" y="1244301"/>
                  <a:pt x="2216076" y="1219200"/>
                  <a:pt x="2926080" y="1065007"/>
                </a:cubicBezTo>
                <a:cubicBezTo>
                  <a:pt x="3636084" y="910814"/>
                  <a:pt x="5206701" y="532503"/>
                  <a:pt x="5819887" y="355002"/>
                </a:cubicBezTo>
                <a:cubicBezTo>
                  <a:pt x="6433073" y="177501"/>
                  <a:pt x="6519134" y="88750"/>
                  <a:pt x="6605196" y="0"/>
                </a:cubicBezTo>
              </a:path>
            </a:pathLst>
          </a:custGeom>
          <a:noFill/>
          <a:ln w="38100">
            <a:solidFill>
              <a:srgbClr val="437E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D734F02-5468-A312-0579-183DDD132C5C}"/>
              </a:ext>
            </a:extLst>
          </p:cNvPr>
          <p:cNvSpPr/>
          <p:nvPr/>
        </p:nvSpPr>
        <p:spPr>
          <a:xfrm>
            <a:off x="4390824" y="2708610"/>
            <a:ext cx="6779206" cy="1068236"/>
          </a:xfrm>
          <a:custGeom>
            <a:avLst/>
            <a:gdLst>
              <a:gd name="connsiteX0" fmla="*/ 0 w 6680499"/>
              <a:gd name="connsiteY0" fmla="*/ 1624405 h 1624405"/>
              <a:gd name="connsiteX1" fmla="*/ 484094 w 6680499"/>
              <a:gd name="connsiteY1" fmla="*/ 1581374 h 1624405"/>
              <a:gd name="connsiteX2" fmla="*/ 1333948 w 6680499"/>
              <a:gd name="connsiteY2" fmla="*/ 1516828 h 1624405"/>
              <a:gd name="connsiteX3" fmla="*/ 3248809 w 6680499"/>
              <a:gd name="connsiteY3" fmla="*/ 1312433 h 1624405"/>
              <a:gd name="connsiteX4" fmla="*/ 5282005 w 6680499"/>
              <a:gd name="connsiteY4" fmla="*/ 957431 h 1624405"/>
              <a:gd name="connsiteX5" fmla="*/ 6680499 w 6680499"/>
              <a:gd name="connsiteY5" fmla="*/ 0 h 1624405"/>
              <a:gd name="connsiteX0" fmla="*/ 0 w 6694146"/>
              <a:gd name="connsiteY0" fmla="*/ 1638053 h 1638053"/>
              <a:gd name="connsiteX1" fmla="*/ 497741 w 6694146"/>
              <a:gd name="connsiteY1" fmla="*/ 1581374 h 1638053"/>
              <a:gd name="connsiteX2" fmla="*/ 1347595 w 6694146"/>
              <a:gd name="connsiteY2" fmla="*/ 1516828 h 1638053"/>
              <a:gd name="connsiteX3" fmla="*/ 3262456 w 6694146"/>
              <a:gd name="connsiteY3" fmla="*/ 1312433 h 1638053"/>
              <a:gd name="connsiteX4" fmla="*/ 5295652 w 6694146"/>
              <a:gd name="connsiteY4" fmla="*/ 957431 h 1638053"/>
              <a:gd name="connsiteX5" fmla="*/ 6694146 w 6694146"/>
              <a:gd name="connsiteY5" fmla="*/ 0 h 1638053"/>
              <a:gd name="connsiteX0" fmla="*/ 0 w 6694146"/>
              <a:gd name="connsiteY0" fmla="*/ 1638053 h 1639064"/>
              <a:gd name="connsiteX1" fmla="*/ 497741 w 6694146"/>
              <a:gd name="connsiteY1" fmla="*/ 1581374 h 1639064"/>
              <a:gd name="connsiteX2" fmla="*/ 1347595 w 6694146"/>
              <a:gd name="connsiteY2" fmla="*/ 1516828 h 1639064"/>
              <a:gd name="connsiteX3" fmla="*/ 3262456 w 6694146"/>
              <a:gd name="connsiteY3" fmla="*/ 1312433 h 1639064"/>
              <a:gd name="connsiteX4" fmla="*/ 5295652 w 6694146"/>
              <a:gd name="connsiteY4" fmla="*/ 957431 h 1639064"/>
              <a:gd name="connsiteX5" fmla="*/ 6694146 w 6694146"/>
              <a:gd name="connsiteY5" fmla="*/ 0 h 1639064"/>
              <a:gd name="connsiteX0" fmla="*/ 0 w 6694146"/>
              <a:gd name="connsiteY0" fmla="*/ 1624405 h 1625764"/>
              <a:gd name="connsiteX1" fmla="*/ 497741 w 6694146"/>
              <a:gd name="connsiteY1" fmla="*/ 1581374 h 1625764"/>
              <a:gd name="connsiteX2" fmla="*/ 1347595 w 6694146"/>
              <a:gd name="connsiteY2" fmla="*/ 1516828 h 1625764"/>
              <a:gd name="connsiteX3" fmla="*/ 3262456 w 6694146"/>
              <a:gd name="connsiteY3" fmla="*/ 1312433 h 1625764"/>
              <a:gd name="connsiteX4" fmla="*/ 5295652 w 6694146"/>
              <a:gd name="connsiteY4" fmla="*/ 957431 h 1625764"/>
              <a:gd name="connsiteX5" fmla="*/ 6694146 w 6694146"/>
              <a:gd name="connsiteY5" fmla="*/ 0 h 1625764"/>
              <a:gd name="connsiteX0" fmla="*/ 0 w 6811104"/>
              <a:gd name="connsiteY0" fmla="*/ 1060879 h 1062238"/>
              <a:gd name="connsiteX1" fmla="*/ 497741 w 6811104"/>
              <a:gd name="connsiteY1" fmla="*/ 1017848 h 1062238"/>
              <a:gd name="connsiteX2" fmla="*/ 1347595 w 6811104"/>
              <a:gd name="connsiteY2" fmla="*/ 953302 h 1062238"/>
              <a:gd name="connsiteX3" fmla="*/ 3262456 w 6811104"/>
              <a:gd name="connsiteY3" fmla="*/ 748907 h 1062238"/>
              <a:gd name="connsiteX4" fmla="*/ 5295652 w 6811104"/>
              <a:gd name="connsiteY4" fmla="*/ 393905 h 1062238"/>
              <a:gd name="connsiteX5" fmla="*/ 6811104 w 6811104"/>
              <a:gd name="connsiteY5" fmla="*/ 0 h 1062238"/>
              <a:gd name="connsiteX0" fmla="*/ 0 w 6811104"/>
              <a:gd name="connsiteY0" fmla="*/ 1210695 h 1212054"/>
              <a:gd name="connsiteX1" fmla="*/ 497741 w 6811104"/>
              <a:gd name="connsiteY1" fmla="*/ 1167664 h 1212054"/>
              <a:gd name="connsiteX2" fmla="*/ 1347595 w 6811104"/>
              <a:gd name="connsiteY2" fmla="*/ 1103118 h 1212054"/>
              <a:gd name="connsiteX3" fmla="*/ 3262456 w 6811104"/>
              <a:gd name="connsiteY3" fmla="*/ 898723 h 1212054"/>
              <a:gd name="connsiteX4" fmla="*/ 5295652 w 6811104"/>
              <a:gd name="connsiteY4" fmla="*/ 543721 h 1212054"/>
              <a:gd name="connsiteX5" fmla="*/ 6811104 w 6811104"/>
              <a:gd name="connsiteY5" fmla="*/ 149816 h 1212054"/>
              <a:gd name="connsiteX0" fmla="*/ 0 w 6789839"/>
              <a:gd name="connsiteY0" fmla="*/ 1089227 h 1090586"/>
              <a:gd name="connsiteX1" fmla="*/ 497741 w 6789839"/>
              <a:gd name="connsiteY1" fmla="*/ 1046196 h 1090586"/>
              <a:gd name="connsiteX2" fmla="*/ 1347595 w 6789839"/>
              <a:gd name="connsiteY2" fmla="*/ 981650 h 1090586"/>
              <a:gd name="connsiteX3" fmla="*/ 3262456 w 6789839"/>
              <a:gd name="connsiteY3" fmla="*/ 777255 h 1090586"/>
              <a:gd name="connsiteX4" fmla="*/ 5295652 w 6789839"/>
              <a:gd name="connsiteY4" fmla="*/ 422253 h 1090586"/>
              <a:gd name="connsiteX5" fmla="*/ 6789839 w 6789839"/>
              <a:gd name="connsiteY5" fmla="*/ 177203 h 1090586"/>
              <a:gd name="connsiteX0" fmla="*/ 0 w 6789839"/>
              <a:gd name="connsiteY0" fmla="*/ 1315132 h 1316491"/>
              <a:gd name="connsiteX1" fmla="*/ 497741 w 6789839"/>
              <a:gd name="connsiteY1" fmla="*/ 1272101 h 1316491"/>
              <a:gd name="connsiteX2" fmla="*/ 1347595 w 6789839"/>
              <a:gd name="connsiteY2" fmla="*/ 1207555 h 1316491"/>
              <a:gd name="connsiteX3" fmla="*/ 3262456 w 6789839"/>
              <a:gd name="connsiteY3" fmla="*/ 1003160 h 1316491"/>
              <a:gd name="connsiteX4" fmla="*/ 5295652 w 6789839"/>
              <a:gd name="connsiteY4" fmla="*/ 648158 h 1316491"/>
              <a:gd name="connsiteX5" fmla="*/ 6789839 w 6789839"/>
              <a:gd name="connsiteY5" fmla="*/ 403108 h 1316491"/>
              <a:gd name="connsiteX0" fmla="*/ 0 w 6779206"/>
              <a:gd name="connsiteY0" fmla="*/ 1066877 h 1068236"/>
              <a:gd name="connsiteX1" fmla="*/ 497741 w 6779206"/>
              <a:gd name="connsiteY1" fmla="*/ 1023846 h 1068236"/>
              <a:gd name="connsiteX2" fmla="*/ 1347595 w 6779206"/>
              <a:gd name="connsiteY2" fmla="*/ 959300 h 1068236"/>
              <a:gd name="connsiteX3" fmla="*/ 3262456 w 6779206"/>
              <a:gd name="connsiteY3" fmla="*/ 754905 h 1068236"/>
              <a:gd name="connsiteX4" fmla="*/ 5295652 w 6779206"/>
              <a:gd name="connsiteY4" fmla="*/ 399903 h 1068236"/>
              <a:gd name="connsiteX5" fmla="*/ 6779206 w 6779206"/>
              <a:gd name="connsiteY5" fmla="*/ 505727 h 10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9206" h="1068236">
                <a:moveTo>
                  <a:pt x="0" y="1066877"/>
                </a:moveTo>
                <a:cubicBezTo>
                  <a:pt x="247801" y="1075280"/>
                  <a:pt x="331827" y="1042739"/>
                  <a:pt x="497741" y="1023846"/>
                </a:cubicBezTo>
                <a:lnTo>
                  <a:pt x="1347595" y="959300"/>
                </a:lnTo>
                <a:cubicBezTo>
                  <a:pt x="1808381" y="914477"/>
                  <a:pt x="2604447" y="848138"/>
                  <a:pt x="3262456" y="754905"/>
                </a:cubicBezTo>
                <a:cubicBezTo>
                  <a:pt x="3920465" y="661672"/>
                  <a:pt x="4723704" y="618642"/>
                  <a:pt x="5295652" y="399903"/>
                </a:cubicBezTo>
                <a:cubicBezTo>
                  <a:pt x="5867600" y="181164"/>
                  <a:pt x="5919365" y="-432732"/>
                  <a:pt x="6779206" y="505727"/>
                </a:cubicBezTo>
              </a:path>
            </a:pathLst>
          </a:custGeom>
          <a:noFill/>
          <a:ln w="41275">
            <a:solidFill>
              <a:srgbClr val="AF96B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8EB3155-28C3-6413-D981-E0E4E53FAE4C}"/>
              </a:ext>
            </a:extLst>
          </p:cNvPr>
          <p:cNvSpPr/>
          <p:nvPr/>
        </p:nvSpPr>
        <p:spPr>
          <a:xfrm>
            <a:off x="4491577" y="2947147"/>
            <a:ext cx="6657940" cy="1557807"/>
          </a:xfrm>
          <a:custGeom>
            <a:avLst/>
            <a:gdLst>
              <a:gd name="connsiteX0" fmla="*/ 0 w 6637468"/>
              <a:gd name="connsiteY0" fmla="*/ 1538344 h 1549730"/>
              <a:gd name="connsiteX1" fmla="*/ 484094 w 6637468"/>
              <a:gd name="connsiteY1" fmla="*/ 1538344 h 1549730"/>
              <a:gd name="connsiteX2" fmla="*/ 1463040 w 6637468"/>
              <a:gd name="connsiteY2" fmla="*/ 1420009 h 1549730"/>
              <a:gd name="connsiteX3" fmla="*/ 2485016 w 6637468"/>
              <a:gd name="connsiteY3" fmla="*/ 1172584 h 1549730"/>
              <a:gd name="connsiteX4" fmla="*/ 4292301 w 6637468"/>
              <a:gd name="connsiteY4" fmla="*/ 860612 h 1549730"/>
              <a:gd name="connsiteX5" fmla="*/ 5733825 w 6637468"/>
              <a:gd name="connsiteY5" fmla="*/ 441064 h 1549730"/>
              <a:gd name="connsiteX6" fmla="*/ 6637468 w 6637468"/>
              <a:gd name="connsiteY6" fmla="*/ 0 h 1549730"/>
              <a:gd name="connsiteX0" fmla="*/ 0 w 6657940"/>
              <a:gd name="connsiteY0" fmla="*/ 1551992 h 1557807"/>
              <a:gd name="connsiteX1" fmla="*/ 504566 w 6657940"/>
              <a:gd name="connsiteY1" fmla="*/ 1538344 h 1557807"/>
              <a:gd name="connsiteX2" fmla="*/ 1483512 w 6657940"/>
              <a:gd name="connsiteY2" fmla="*/ 1420009 h 1557807"/>
              <a:gd name="connsiteX3" fmla="*/ 2505488 w 6657940"/>
              <a:gd name="connsiteY3" fmla="*/ 1172584 h 1557807"/>
              <a:gd name="connsiteX4" fmla="*/ 4312773 w 6657940"/>
              <a:gd name="connsiteY4" fmla="*/ 860612 h 1557807"/>
              <a:gd name="connsiteX5" fmla="*/ 5754297 w 6657940"/>
              <a:gd name="connsiteY5" fmla="*/ 441064 h 1557807"/>
              <a:gd name="connsiteX6" fmla="*/ 6657940 w 6657940"/>
              <a:gd name="connsiteY6" fmla="*/ 0 h 155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40" h="1557807">
                <a:moveTo>
                  <a:pt x="0" y="1551992"/>
                </a:moveTo>
                <a:cubicBezTo>
                  <a:pt x="120127" y="1561853"/>
                  <a:pt x="257314" y="1560341"/>
                  <a:pt x="504566" y="1538344"/>
                </a:cubicBezTo>
                <a:cubicBezTo>
                  <a:pt x="751818" y="1516347"/>
                  <a:pt x="1150025" y="1480969"/>
                  <a:pt x="1483512" y="1420009"/>
                </a:cubicBezTo>
                <a:cubicBezTo>
                  <a:pt x="1816999" y="1359049"/>
                  <a:pt x="2033945" y="1265817"/>
                  <a:pt x="2505488" y="1172584"/>
                </a:cubicBezTo>
                <a:cubicBezTo>
                  <a:pt x="2977031" y="1079351"/>
                  <a:pt x="3771305" y="982532"/>
                  <a:pt x="4312773" y="860612"/>
                </a:cubicBezTo>
                <a:cubicBezTo>
                  <a:pt x="4854241" y="738692"/>
                  <a:pt x="5363436" y="584499"/>
                  <a:pt x="5754297" y="441064"/>
                </a:cubicBezTo>
                <a:cubicBezTo>
                  <a:pt x="6145158" y="297629"/>
                  <a:pt x="6401549" y="148814"/>
                  <a:pt x="6657940" y="0"/>
                </a:cubicBezTo>
              </a:path>
            </a:pathLst>
          </a:custGeom>
          <a:noFill/>
          <a:ln w="38100">
            <a:solidFill>
              <a:srgbClr val="EBAE58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9EB225-2959-268A-5F0B-F1362C0F185F}"/>
              </a:ext>
            </a:extLst>
          </p:cNvPr>
          <p:cNvSpPr/>
          <p:nvPr/>
        </p:nvSpPr>
        <p:spPr>
          <a:xfrm>
            <a:off x="4458260" y="4765189"/>
            <a:ext cx="6594438" cy="699247"/>
          </a:xfrm>
          <a:custGeom>
            <a:avLst/>
            <a:gdLst>
              <a:gd name="connsiteX0" fmla="*/ 0 w 6594438"/>
              <a:gd name="connsiteY0" fmla="*/ 0 h 699247"/>
              <a:gd name="connsiteX1" fmla="*/ 677732 w 6594438"/>
              <a:gd name="connsiteY1" fmla="*/ 43031 h 699247"/>
              <a:gd name="connsiteX2" fmla="*/ 1839558 w 6594438"/>
              <a:gd name="connsiteY2" fmla="*/ 182880 h 699247"/>
              <a:gd name="connsiteX3" fmla="*/ 2850777 w 6594438"/>
              <a:gd name="connsiteY3" fmla="*/ 451822 h 699247"/>
              <a:gd name="connsiteX4" fmla="*/ 6594438 w 6594438"/>
              <a:gd name="connsiteY4" fmla="*/ 699247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438" h="699247">
                <a:moveTo>
                  <a:pt x="0" y="0"/>
                </a:moveTo>
                <a:cubicBezTo>
                  <a:pt x="185569" y="6275"/>
                  <a:pt x="371139" y="12551"/>
                  <a:pt x="677732" y="43031"/>
                </a:cubicBezTo>
                <a:cubicBezTo>
                  <a:pt x="984325" y="73511"/>
                  <a:pt x="1477384" y="114748"/>
                  <a:pt x="1839558" y="182880"/>
                </a:cubicBezTo>
                <a:cubicBezTo>
                  <a:pt x="2201732" y="251012"/>
                  <a:pt x="2058297" y="365761"/>
                  <a:pt x="2850777" y="451822"/>
                </a:cubicBezTo>
                <a:cubicBezTo>
                  <a:pt x="3643257" y="537883"/>
                  <a:pt x="5118847" y="618565"/>
                  <a:pt x="6594438" y="699247"/>
                </a:cubicBezTo>
              </a:path>
            </a:pathLst>
          </a:custGeom>
          <a:noFill/>
          <a:ln w="38100">
            <a:solidFill>
              <a:srgbClr val="5CB1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914366-CFF8-3DE0-9AFD-F958D4269781}"/>
              </a:ext>
            </a:extLst>
          </p:cNvPr>
          <p:cNvSpPr/>
          <p:nvPr/>
        </p:nvSpPr>
        <p:spPr>
          <a:xfrm>
            <a:off x="4275380" y="5647315"/>
            <a:ext cx="457010" cy="32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75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5B93C02-558E-B29A-7957-F7A356FF6F29}"/>
              </a:ext>
            </a:extLst>
          </p:cNvPr>
          <p:cNvCxnSpPr>
            <a:cxnSpLocks/>
          </p:cNvCxnSpPr>
          <p:nvPr/>
        </p:nvCxnSpPr>
        <p:spPr>
          <a:xfrm>
            <a:off x="4730563" y="5880950"/>
            <a:ext cx="49451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BA87897-FC7F-2E0E-4D54-48720D33422C}"/>
              </a:ext>
            </a:extLst>
          </p:cNvPr>
          <p:cNvSpPr txBox="1"/>
          <p:nvPr/>
        </p:nvSpPr>
        <p:spPr>
          <a:xfrm>
            <a:off x="9675726" y="5432471"/>
            <a:ext cx="21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Adulthood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E7FB0-0C8D-37FE-CB8E-746D58F3A437}"/>
              </a:ext>
            </a:extLst>
          </p:cNvPr>
          <p:cNvSpPr txBox="1"/>
          <p:nvPr/>
        </p:nvSpPr>
        <p:spPr>
          <a:xfrm>
            <a:off x="838200" y="229285"/>
            <a:ext cx="104965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5DA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Also, a Role in Aging, Stress &amp; Development of Diseases Later on in Life</a:t>
            </a:r>
          </a:p>
        </p:txBody>
      </p:sp>
    </p:spTree>
    <p:extLst>
      <p:ext uri="{BB962C8B-B14F-4D97-AF65-F5344CB8AC3E}">
        <p14:creationId xmlns:p14="http://schemas.microsoft.com/office/powerpoint/2010/main" val="37597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B00B7F-EB08-C908-D2B2-1876E295F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660"/>
          <a:stretch/>
        </p:blipFill>
        <p:spPr>
          <a:xfrm>
            <a:off x="202528" y="1343569"/>
            <a:ext cx="11844864" cy="4284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BE208F-384F-554B-772C-64E8A1FD6719}"/>
              </a:ext>
            </a:extLst>
          </p:cNvPr>
          <p:cNvSpPr txBox="1"/>
          <p:nvPr/>
        </p:nvSpPr>
        <p:spPr>
          <a:xfrm>
            <a:off x="7556765" y="458003"/>
            <a:ext cx="39681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200" dirty="0"/>
              <a:t>Oleoylethanolamide</a:t>
            </a:r>
          </a:p>
          <a:p>
            <a:pPr lvl="1"/>
            <a:r>
              <a:rPr lang="en-US" sz="2200" dirty="0"/>
              <a:t>Palmitoylethanolamide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990722-E670-DD84-AE44-38A0E3597E56}"/>
              </a:ext>
            </a:extLst>
          </p:cNvPr>
          <p:cNvCxnSpPr>
            <a:cxnSpLocks/>
          </p:cNvCxnSpPr>
          <p:nvPr/>
        </p:nvCxnSpPr>
        <p:spPr>
          <a:xfrm>
            <a:off x="7011996" y="2213821"/>
            <a:ext cx="1208070" cy="22457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C473209-3D62-F8CA-E3DF-BE3175162F99}"/>
              </a:ext>
            </a:extLst>
          </p:cNvPr>
          <p:cNvSpPr txBox="1"/>
          <p:nvPr/>
        </p:nvSpPr>
        <p:spPr>
          <a:xfrm>
            <a:off x="7681468" y="1902441"/>
            <a:ext cx="40222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200" dirty="0"/>
              <a:t>Oleoylethanolamide</a:t>
            </a:r>
          </a:p>
          <a:p>
            <a:pPr lvl="1"/>
            <a:r>
              <a:rPr lang="en-US" sz="2200" dirty="0"/>
              <a:t>Palmitoylethanolamide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DD1027-8BA5-06AB-E28C-42AC1E1FA466}"/>
              </a:ext>
            </a:extLst>
          </p:cNvPr>
          <p:cNvSpPr txBox="1"/>
          <p:nvPr/>
        </p:nvSpPr>
        <p:spPr>
          <a:xfrm>
            <a:off x="6357923" y="1840765"/>
            <a:ext cx="724112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NAT</a:t>
            </a:r>
          </a:p>
          <a:p>
            <a:r>
              <a:rPr lang="en-US" sz="1500" dirty="0">
                <a:solidFill>
                  <a:schemeClr val="bg1"/>
                </a:solidFill>
              </a:rPr>
              <a:t>iNAT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E5ABAD-F9C6-D216-C8CA-DCF821CCA480}"/>
              </a:ext>
            </a:extLst>
          </p:cNvPr>
          <p:cNvCxnSpPr>
            <a:cxnSpLocks/>
          </p:cNvCxnSpPr>
          <p:nvPr/>
        </p:nvCxnSpPr>
        <p:spPr>
          <a:xfrm>
            <a:off x="7029153" y="2153314"/>
            <a:ext cx="121425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6D34670-B867-C3FD-7E8E-0F10527F23A9}"/>
              </a:ext>
            </a:extLst>
          </p:cNvPr>
          <p:cNvSpPr txBox="1"/>
          <p:nvPr/>
        </p:nvSpPr>
        <p:spPr>
          <a:xfrm>
            <a:off x="2958354" y="1383564"/>
            <a:ext cx="741381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hosphatidylethanolamine (PE) and possibly PI and PC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82D3E-41DD-AD81-BABD-66BE311A72AB}"/>
              </a:ext>
            </a:extLst>
          </p:cNvPr>
          <p:cNvSpPr txBox="1"/>
          <p:nvPr/>
        </p:nvSpPr>
        <p:spPr>
          <a:xfrm>
            <a:off x="3437108" y="6555255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https://www.ncbi.nlm.nih.gov/pmc/articles/PMC6271436/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2A14A-7600-2C34-65BA-88DABFD78F20}"/>
              </a:ext>
            </a:extLst>
          </p:cNvPr>
          <p:cNvSpPr txBox="1"/>
          <p:nvPr/>
        </p:nvSpPr>
        <p:spPr>
          <a:xfrm>
            <a:off x="371475" y="229285"/>
            <a:ext cx="11506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5DA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Biosynthesis of Anandamide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208F54-0A99-758D-8A14-8B80FB131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66" t="54722" r="35762" b="29584"/>
          <a:stretch/>
        </p:blipFill>
        <p:spPr>
          <a:xfrm>
            <a:off x="4400550" y="5524500"/>
            <a:ext cx="31908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1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AE2E7E-A152-642B-2CFD-04D448A9D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0"/>
            <a:ext cx="38671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35303-3859-2700-7BF5-CA28D1BAE281}"/>
              </a:ext>
            </a:extLst>
          </p:cNvPr>
          <p:cNvSpPr txBox="1"/>
          <p:nvPr/>
        </p:nvSpPr>
        <p:spPr>
          <a:xfrm>
            <a:off x="7903055" y="137340"/>
            <a:ext cx="45080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DA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 transfers arachidonate from sn-1 arachidonoyl phospholipids to phospholipid PE yielding </a:t>
            </a:r>
            <a:r>
              <a:rPr lang="en-US" sz="2800" dirty="0" err="1">
                <a:solidFill>
                  <a:srgbClr val="5DA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NaPE</a:t>
            </a:r>
            <a:r>
              <a:rPr lang="en-US" sz="2800" dirty="0">
                <a:solidFill>
                  <a:srgbClr val="5DA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8B9DC-8060-8AB6-78F8-BB76663BD192}"/>
              </a:ext>
            </a:extLst>
          </p:cNvPr>
          <p:cNvSpPr txBox="1"/>
          <p:nvPr/>
        </p:nvSpPr>
        <p:spPr>
          <a:xfrm>
            <a:off x="4088920" y="1328469"/>
            <a:ext cx="81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99389-15CA-290B-B1EE-5C47F426EE3C}"/>
              </a:ext>
            </a:extLst>
          </p:cNvPr>
          <p:cNvSpPr txBox="1"/>
          <p:nvPr/>
        </p:nvSpPr>
        <p:spPr>
          <a:xfrm>
            <a:off x="4655387" y="333556"/>
            <a:ext cx="81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sn-2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F7C06-9687-A8A2-FF78-725AD2F66060}"/>
              </a:ext>
            </a:extLst>
          </p:cNvPr>
          <p:cNvSpPr txBox="1"/>
          <p:nvPr/>
        </p:nvSpPr>
        <p:spPr>
          <a:xfrm>
            <a:off x="6633714" y="2337759"/>
            <a:ext cx="62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23D783A-F79A-3F59-1D37-CAB9BD019579}"/>
              </a:ext>
            </a:extLst>
          </p:cNvPr>
          <p:cNvSpPr/>
          <p:nvPr/>
        </p:nvSpPr>
        <p:spPr>
          <a:xfrm>
            <a:off x="6229350" y="1419225"/>
            <a:ext cx="1457325" cy="1495425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BDC2F-F36D-405F-8A29-72B6555FEDFA}"/>
              </a:ext>
            </a:extLst>
          </p:cNvPr>
          <p:cNvSpPr txBox="1"/>
          <p:nvPr/>
        </p:nvSpPr>
        <p:spPr>
          <a:xfrm>
            <a:off x="7941469" y="6581001"/>
            <a:ext cx="33551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https://www.jneurosci.org/content/17/4/1226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30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AE2E7E-A152-642B-2CFD-04D448A9D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0"/>
            <a:ext cx="386715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F8B9DC-8060-8AB6-78F8-BB76663BD192}"/>
              </a:ext>
            </a:extLst>
          </p:cNvPr>
          <p:cNvSpPr txBox="1"/>
          <p:nvPr/>
        </p:nvSpPr>
        <p:spPr>
          <a:xfrm>
            <a:off x="4088920" y="1328469"/>
            <a:ext cx="81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99389-15CA-290B-B1EE-5C47F426EE3C}"/>
              </a:ext>
            </a:extLst>
          </p:cNvPr>
          <p:cNvSpPr txBox="1"/>
          <p:nvPr/>
        </p:nvSpPr>
        <p:spPr>
          <a:xfrm>
            <a:off x="4655387" y="333556"/>
            <a:ext cx="81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sn-2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F7C06-9687-A8A2-FF78-725AD2F66060}"/>
              </a:ext>
            </a:extLst>
          </p:cNvPr>
          <p:cNvSpPr txBox="1"/>
          <p:nvPr/>
        </p:nvSpPr>
        <p:spPr>
          <a:xfrm>
            <a:off x="6633714" y="2337759"/>
            <a:ext cx="62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F5A44-A20D-178E-FF05-477D0BAED64A}"/>
              </a:ext>
            </a:extLst>
          </p:cNvPr>
          <p:cNvSpPr txBox="1"/>
          <p:nvPr/>
        </p:nvSpPr>
        <p:spPr>
          <a:xfrm>
            <a:off x="221770" y="2061894"/>
            <a:ext cx="3867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DA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Phospholipid can have arachidonate in the sn-1 position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6500A4-7FF8-F64E-B1B0-3A57FFF0C4AC}"/>
              </a:ext>
            </a:extLst>
          </p:cNvPr>
          <p:cNvSpPr/>
          <p:nvPr/>
        </p:nvSpPr>
        <p:spPr>
          <a:xfrm>
            <a:off x="4067175" y="1238250"/>
            <a:ext cx="1600200" cy="552450"/>
          </a:xfrm>
          <a:prstGeom prst="ellipse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367E4-5E57-638C-AC87-BA85F935D8B4}"/>
              </a:ext>
            </a:extLst>
          </p:cNvPr>
          <p:cNvSpPr txBox="1"/>
          <p:nvPr/>
        </p:nvSpPr>
        <p:spPr>
          <a:xfrm>
            <a:off x="7941469" y="6581001"/>
            <a:ext cx="33551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https://www.jneurosci.org/content/17/4/1226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41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1335</Words>
  <Application>Microsoft Office PowerPoint</Application>
  <PresentationFormat>Widescreen</PresentationFormat>
  <Paragraphs>250</Paragraphs>
  <Slides>55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Aptos</vt:lpstr>
      <vt:lpstr>Aptos Display</vt:lpstr>
      <vt:lpstr>Arial</vt:lpstr>
      <vt:lpstr>Calibri</vt:lpstr>
      <vt:lpstr>Cambria</vt:lpstr>
      <vt:lpstr>Courier New</vt:lpstr>
      <vt:lpstr>Edwardian Script ITC</vt:lpstr>
      <vt:lpstr>Old English Text MT</vt:lpstr>
      <vt:lpstr>Times New Roman</vt:lpstr>
      <vt:lpstr>Office Theme</vt:lpstr>
      <vt:lpstr>Peace of Chaos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Peace of Chaos</dc:title>
  <dc:creator>Leighton Ledesma</dc:creator>
  <cp:lastModifiedBy>Leighton Ledesma</cp:lastModifiedBy>
  <cp:revision>16</cp:revision>
  <dcterms:created xsi:type="dcterms:W3CDTF">2024-03-19T00:27:56Z</dcterms:created>
  <dcterms:modified xsi:type="dcterms:W3CDTF">2024-03-28T23:33:13Z</dcterms:modified>
</cp:coreProperties>
</file>